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314" r:id="rId2"/>
    <p:sldId id="257" r:id="rId3"/>
    <p:sldId id="315" r:id="rId4"/>
    <p:sldId id="259" r:id="rId5"/>
    <p:sldId id="261" r:id="rId6"/>
    <p:sldId id="263" r:id="rId7"/>
    <p:sldId id="316" r:id="rId8"/>
    <p:sldId id="265" r:id="rId9"/>
    <p:sldId id="317" r:id="rId10"/>
    <p:sldId id="311" r:id="rId11"/>
    <p:sldId id="307" r:id="rId12"/>
    <p:sldId id="308" r:id="rId1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100"/>
      </a:spcBef>
      <a:spcAft>
        <a:spcPts val="0"/>
      </a:spcAft>
      <a:buClrTx/>
      <a:buSzTx/>
      <a:buFontTx/>
      <a:buNone/>
      <a:tabLst/>
      <a:defRPr kumimoji="0" sz="4200" b="0" i="0" u="none" strike="noStrike" cap="none" spc="84" normalizeH="0" baseline="0">
        <a:ln>
          <a:noFill/>
        </a:ln>
        <a:solidFill>
          <a:srgbClr val="FFFFFF"/>
        </a:solidFill>
        <a:effectLst/>
        <a:uFillTx/>
        <a:latin typeface="Capita-Regular"/>
        <a:ea typeface="Capita-Regular"/>
        <a:cs typeface="Capita-Regular"/>
        <a:sym typeface="Capita-Regular"/>
      </a:defRPr>
    </a:lvl1pPr>
    <a:lvl2pPr marL="0" marR="0" indent="228600" algn="l" defTabSz="584200" rtl="0" fontAlgn="auto" latinLnBrk="0" hangingPunct="0">
      <a:lnSpc>
        <a:spcPct val="100000"/>
      </a:lnSpc>
      <a:spcBef>
        <a:spcPts val="2100"/>
      </a:spcBef>
      <a:spcAft>
        <a:spcPts val="0"/>
      </a:spcAft>
      <a:buClrTx/>
      <a:buSzTx/>
      <a:buFontTx/>
      <a:buNone/>
      <a:tabLst/>
      <a:defRPr kumimoji="0" sz="4200" b="0" i="0" u="none" strike="noStrike" cap="none" spc="84" normalizeH="0" baseline="0">
        <a:ln>
          <a:noFill/>
        </a:ln>
        <a:solidFill>
          <a:srgbClr val="FFFFFF"/>
        </a:solidFill>
        <a:effectLst/>
        <a:uFillTx/>
        <a:latin typeface="Capita-Regular"/>
        <a:ea typeface="Capita-Regular"/>
        <a:cs typeface="Capita-Regular"/>
        <a:sym typeface="Capita-Regular"/>
      </a:defRPr>
    </a:lvl2pPr>
    <a:lvl3pPr marL="0" marR="0" indent="457200" algn="l" defTabSz="584200" rtl="0" fontAlgn="auto" latinLnBrk="0" hangingPunct="0">
      <a:lnSpc>
        <a:spcPct val="100000"/>
      </a:lnSpc>
      <a:spcBef>
        <a:spcPts val="2100"/>
      </a:spcBef>
      <a:spcAft>
        <a:spcPts val="0"/>
      </a:spcAft>
      <a:buClrTx/>
      <a:buSzTx/>
      <a:buFontTx/>
      <a:buNone/>
      <a:tabLst/>
      <a:defRPr kumimoji="0" sz="4200" b="0" i="0" u="none" strike="noStrike" cap="none" spc="84" normalizeH="0" baseline="0">
        <a:ln>
          <a:noFill/>
        </a:ln>
        <a:solidFill>
          <a:srgbClr val="FFFFFF"/>
        </a:solidFill>
        <a:effectLst/>
        <a:uFillTx/>
        <a:latin typeface="Capita-Regular"/>
        <a:ea typeface="Capita-Regular"/>
        <a:cs typeface="Capita-Regular"/>
        <a:sym typeface="Capita-Regular"/>
      </a:defRPr>
    </a:lvl3pPr>
    <a:lvl4pPr marL="0" marR="0" indent="685800" algn="l" defTabSz="584200" rtl="0" fontAlgn="auto" latinLnBrk="0" hangingPunct="0">
      <a:lnSpc>
        <a:spcPct val="100000"/>
      </a:lnSpc>
      <a:spcBef>
        <a:spcPts val="2100"/>
      </a:spcBef>
      <a:spcAft>
        <a:spcPts val="0"/>
      </a:spcAft>
      <a:buClrTx/>
      <a:buSzTx/>
      <a:buFontTx/>
      <a:buNone/>
      <a:tabLst/>
      <a:defRPr kumimoji="0" sz="4200" b="0" i="0" u="none" strike="noStrike" cap="none" spc="84" normalizeH="0" baseline="0">
        <a:ln>
          <a:noFill/>
        </a:ln>
        <a:solidFill>
          <a:srgbClr val="FFFFFF"/>
        </a:solidFill>
        <a:effectLst/>
        <a:uFillTx/>
        <a:latin typeface="Capita-Regular"/>
        <a:ea typeface="Capita-Regular"/>
        <a:cs typeface="Capita-Regular"/>
        <a:sym typeface="Capita-Regular"/>
      </a:defRPr>
    </a:lvl4pPr>
    <a:lvl5pPr marL="0" marR="0" indent="914400" algn="l" defTabSz="584200" rtl="0" fontAlgn="auto" latinLnBrk="0" hangingPunct="0">
      <a:lnSpc>
        <a:spcPct val="100000"/>
      </a:lnSpc>
      <a:spcBef>
        <a:spcPts val="2100"/>
      </a:spcBef>
      <a:spcAft>
        <a:spcPts val="0"/>
      </a:spcAft>
      <a:buClrTx/>
      <a:buSzTx/>
      <a:buFontTx/>
      <a:buNone/>
      <a:tabLst/>
      <a:defRPr kumimoji="0" sz="4200" b="0" i="0" u="none" strike="noStrike" cap="none" spc="84" normalizeH="0" baseline="0">
        <a:ln>
          <a:noFill/>
        </a:ln>
        <a:solidFill>
          <a:srgbClr val="FFFFFF"/>
        </a:solidFill>
        <a:effectLst/>
        <a:uFillTx/>
        <a:latin typeface="Capita-Regular"/>
        <a:ea typeface="Capita-Regular"/>
        <a:cs typeface="Capita-Regular"/>
        <a:sym typeface="Capita-Regular"/>
      </a:defRPr>
    </a:lvl5pPr>
    <a:lvl6pPr marL="0" marR="0" indent="1143000" algn="l" defTabSz="584200" rtl="0" fontAlgn="auto" latinLnBrk="0" hangingPunct="0">
      <a:lnSpc>
        <a:spcPct val="100000"/>
      </a:lnSpc>
      <a:spcBef>
        <a:spcPts val="2100"/>
      </a:spcBef>
      <a:spcAft>
        <a:spcPts val="0"/>
      </a:spcAft>
      <a:buClrTx/>
      <a:buSzTx/>
      <a:buFontTx/>
      <a:buNone/>
      <a:tabLst/>
      <a:defRPr kumimoji="0" sz="4200" b="0" i="0" u="none" strike="noStrike" cap="none" spc="84" normalizeH="0" baseline="0">
        <a:ln>
          <a:noFill/>
        </a:ln>
        <a:solidFill>
          <a:srgbClr val="FFFFFF"/>
        </a:solidFill>
        <a:effectLst/>
        <a:uFillTx/>
        <a:latin typeface="Capita-Regular"/>
        <a:ea typeface="Capita-Regular"/>
        <a:cs typeface="Capita-Regular"/>
        <a:sym typeface="Capita-Regular"/>
      </a:defRPr>
    </a:lvl6pPr>
    <a:lvl7pPr marL="0" marR="0" indent="1371600" algn="l" defTabSz="584200" rtl="0" fontAlgn="auto" latinLnBrk="0" hangingPunct="0">
      <a:lnSpc>
        <a:spcPct val="100000"/>
      </a:lnSpc>
      <a:spcBef>
        <a:spcPts val="2100"/>
      </a:spcBef>
      <a:spcAft>
        <a:spcPts val="0"/>
      </a:spcAft>
      <a:buClrTx/>
      <a:buSzTx/>
      <a:buFontTx/>
      <a:buNone/>
      <a:tabLst/>
      <a:defRPr kumimoji="0" sz="4200" b="0" i="0" u="none" strike="noStrike" cap="none" spc="84" normalizeH="0" baseline="0">
        <a:ln>
          <a:noFill/>
        </a:ln>
        <a:solidFill>
          <a:srgbClr val="FFFFFF"/>
        </a:solidFill>
        <a:effectLst/>
        <a:uFillTx/>
        <a:latin typeface="Capita-Regular"/>
        <a:ea typeface="Capita-Regular"/>
        <a:cs typeface="Capita-Regular"/>
        <a:sym typeface="Capita-Regular"/>
      </a:defRPr>
    </a:lvl7pPr>
    <a:lvl8pPr marL="0" marR="0" indent="1600200" algn="l" defTabSz="584200" rtl="0" fontAlgn="auto" latinLnBrk="0" hangingPunct="0">
      <a:lnSpc>
        <a:spcPct val="100000"/>
      </a:lnSpc>
      <a:spcBef>
        <a:spcPts val="2100"/>
      </a:spcBef>
      <a:spcAft>
        <a:spcPts val="0"/>
      </a:spcAft>
      <a:buClrTx/>
      <a:buSzTx/>
      <a:buFontTx/>
      <a:buNone/>
      <a:tabLst/>
      <a:defRPr kumimoji="0" sz="4200" b="0" i="0" u="none" strike="noStrike" cap="none" spc="84" normalizeH="0" baseline="0">
        <a:ln>
          <a:noFill/>
        </a:ln>
        <a:solidFill>
          <a:srgbClr val="FFFFFF"/>
        </a:solidFill>
        <a:effectLst/>
        <a:uFillTx/>
        <a:latin typeface="Capita-Regular"/>
        <a:ea typeface="Capita-Regular"/>
        <a:cs typeface="Capita-Regular"/>
        <a:sym typeface="Capita-Regular"/>
      </a:defRPr>
    </a:lvl8pPr>
    <a:lvl9pPr marL="0" marR="0" indent="1828800" algn="l" defTabSz="584200" rtl="0" fontAlgn="auto" latinLnBrk="0" hangingPunct="0">
      <a:lnSpc>
        <a:spcPct val="100000"/>
      </a:lnSpc>
      <a:spcBef>
        <a:spcPts val="2100"/>
      </a:spcBef>
      <a:spcAft>
        <a:spcPts val="0"/>
      </a:spcAft>
      <a:buClrTx/>
      <a:buSzTx/>
      <a:buFontTx/>
      <a:buNone/>
      <a:tabLst/>
      <a:defRPr kumimoji="0" sz="4200" b="0" i="0" u="none" strike="noStrike" cap="none" spc="84" normalizeH="0" baseline="0">
        <a:ln>
          <a:noFill/>
        </a:ln>
        <a:solidFill>
          <a:srgbClr val="FFFFFF"/>
        </a:solidFill>
        <a:effectLst/>
        <a:uFillTx/>
        <a:latin typeface="Capita-Regular"/>
        <a:ea typeface="Capita-Regular"/>
        <a:cs typeface="Capita-Regular"/>
        <a:sym typeface="Capita-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C55"/>
    <a:srgbClr val="FFB1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59079"/>
  </p:normalViewPr>
  <p:slideViewPr>
    <p:cSldViewPr snapToGrid="0">
      <p:cViewPr>
        <p:scale>
          <a:sx n="43" d="100"/>
          <a:sy n="43" d="100"/>
        </p:scale>
        <p:origin x="2904"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xfrm>
            <a:off x="1143000" y="685800"/>
            <a:ext cx="4572000" cy="3429000"/>
          </a:xfrm>
          <a:prstGeom prst="rect">
            <a:avLst/>
          </a:prstGeom>
        </p:spPr>
        <p:txBody>
          <a:bodyPr/>
          <a:lstStyle/>
          <a:p>
            <a:endParaRPr/>
          </a:p>
        </p:txBody>
      </p:sp>
      <p:sp>
        <p:nvSpPr>
          <p:cNvPr id="134" name="Shape 13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5919622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defTabSz="457200" rtl="0" latinLnBrk="0">
              <a:lnSpc>
                <a:spcPct val="117999"/>
              </a:lnSpc>
            </a:pPr>
            <a:endParaRPr lang="de-DE" dirty="0"/>
          </a:p>
        </p:txBody>
      </p:sp>
    </p:spTree>
    <p:extLst>
      <p:ext uri="{BB962C8B-B14F-4D97-AF65-F5344CB8AC3E}">
        <p14:creationId xmlns:p14="http://schemas.microsoft.com/office/powerpoint/2010/main" val="891340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2200" b="0" i="0" u="none" strike="noStrike" dirty="0">
                <a:effectLst/>
                <a:latin typeface="Helvetica Neue"/>
                <a:ea typeface="Helvetica Neue"/>
                <a:cs typeface="Helvetica Neue"/>
                <a:sym typeface="Helvetica Neue"/>
              </a:rPr>
              <a:t>À maintes reprises, les multinationales basées en Suisse violent les droits humains et ignorent les standards environnementaux minimaux. L'initiative pour des multinationales responsables empêche la violation continue des droits humains et la destruction de l'environnement.</a:t>
            </a:r>
          </a:p>
          <a:p>
            <a:endParaRPr lang="fr-FR" sz="2200" b="0" i="0" u="none" strike="noStrike" dirty="0">
              <a:effectLst/>
              <a:latin typeface="Helvetica Neue"/>
              <a:ea typeface="Helvetica Neue"/>
              <a:cs typeface="Helvetica Neue"/>
              <a:sym typeface="Helvetica Neue"/>
            </a:endParaRPr>
          </a:p>
          <a:p>
            <a:r>
              <a:rPr lang="fr-FR" sz="2200" b="0" i="0" u="none" strike="noStrike" dirty="0">
                <a:effectLst/>
                <a:latin typeface="Helvetica Neue"/>
                <a:ea typeface="Helvetica Neue"/>
                <a:cs typeface="Helvetica Neue"/>
                <a:sym typeface="Helvetica Neue"/>
              </a:rPr>
              <a:t>Ce cas a été largement diffusé en novembre dernier. À Cerro de Pasco (Pérou), l’air et l’eau sont empoisonnés aux métaux lourds. Une mine gigantesque contrôlée par </a:t>
            </a:r>
            <a:r>
              <a:rPr lang="fr-FR" sz="2200" b="0" i="0" u="none" strike="noStrike" dirty="0" err="1">
                <a:effectLst/>
                <a:latin typeface="Helvetica Neue"/>
                <a:ea typeface="Helvetica Neue"/>
                <a:cs typeface="Helvetica Neue"/>
                <a:sym typeface="Helvetica Neue"/>
              </a:rPr>
              <a:t>Glencore</a:t>
            </a:r>
            <a:r>
              <a:rPr lang="fr-FR" sz="2200" b="0" i="0" u="none" strike="noStrike" dirty="0">
                <a:effectLst/>
                <a:latin typeface="Helvetica Neue"/>
                <a:ea typeface="Helvetica Neue"/>
                <a:cs typeface="Helvetica Neue"/>
                <a:sym typeface="Helvetica Neue"/>
              </a:rPr>
              <a:t> en est responsable. Les conséquences de cet empoisonnement au plomb sont particulièrement graves pour les enfants: anémie, handicaps et paralysies. La mine forme un trou énorme au milieu de la ville. (photo suivante)</a:t>
            </a:r>
          </a:p>
          <a:p>
            <a:endParaRPr lang="fr-FR" sz="2200" b="0" i="0" u="none" strike="noStrike" dirty="0">
              <a:effectLst/>
              <a:latin typeface="Helvetica Neue"/>
              <a:ea typeface="Helvetica Neue"/>
              <a:cs typeface="Helvetica Neue"/>
              <a:sym typeface="Helvetica Neue"/>
            </a:endParaRPr>
          </a:p>
          <a:p>
            <a:r>
              <a:rPr lang="fr-FR" sz="2200" b="0" i="0" u="none" strike="noStrike" dirty="0">
                <a:effectLst/>
                <a:latin typeface="Helvetica Neue"/>
                <a:ea typeface="Helvetica Neue"/>
                <a:cs typeface="Helvetica Neue"/>
                <a:sym typeface="Helvetica Neue"/>
              </a:rPr>
              <a:t>La mine produit à un coût très bas. Les gens en paient le prix avec leur santé.</a:t>
            </a:r>
          </a:p>
          <a:p>
            <a:pPr algn="l" defTabSz="457200" rtl="0" latinLnBrk="0">
              <a:lnSpc>
                <a:spcPct val="117999"/>
              </a:lnSpc>
            </a:pPr>
            <a:endParaRPr lang="de-DE" dirty="0"/>
          </a:p>
        </p:txBody>
      </p:sp>
    </p:spTree>
    <p:extLst>
      <p:ext uri="{BB962C8B-B14F-4D97-AF65-F5344CB8AC3E}">
        <p14:creationId xmlns:p14="http://schemas.microsoft.com/office/powerpoint/2010/main" val="3580072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defTabSz="457200" rtl="0" latinLnBrk="0">
              <a:lnSpc>
                <a:spcPct val="117999"/>
              </a:lnSpc>
            </a:pPr>
            <a:r>
              <a:rPr lang="de-CH" sz="2200" b="0" i="0" u="none" strike="noStrike" dirty="0" err="1">
                <a:effectLst/>
                <a:latin typeface="Helvetica Neue"/>
                <a:ea typeface="Helvetica Neue"/>
                <a:cs typeface="Helvetica Neue"/>
                <a:sym typeface="Helvetica Neue"/>
              </a:rPr>
              <a:t>Un</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autre</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exemple</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montre</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que</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l'initiative</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est</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nécessaire</a:t>
            </a:r>
            <a:r>
              <a:rPr lang="de-CH" sz="2200" b="0" i="0" u="none" strike="noStrike" dirty="0">
                <a:effectLst/>
                <a:latin typeface="Helvetica Neue"/>
                <a:ea typeface="Helvetica Neue"/>
                <a:cs typeface="Helvetica Neue"/>
                <a:sym typeface="Helvetica Neue"/>
              </a:rPr>
              <a:t>. Syngenta </a:t>
            </a:r>
            <a:r>
              <a:rPr lang="de-CH" sz="2200" b="0" i="0" u="none" strike="noStrike" dirty="0" err="1">
                <a:effectLst/>
                <a:latin typeface="Helvetica Neue"/>
                <a:ea typeface="Helvetica Neue"/>
                <a:cs typeface="Helvetica Neue"/>
                <a:sym typeface="Helvetica Neue"/>
              </a:rPr>
              <a:t>vend</a:t>
            </a:r>
            <a:r>
              <a:rPr lang="de-CH" sz="2200" b="0" i="0" u="none" strike="noStrike" dirty="0">
                <a:effectLst/>
                <a:latin typeface="Helvetica Neue"/>
                <a:ea typeface="Helvetica Neue"/>
                <a:cs typeface="Helvetica Neue"/>
                <a:sym typeface="Helvetica Neue"/>
              </a:rPr>
              <a:t> des </a:t>
            </a:r>
            <a:r>
              <a:rPr lang="de-CH" sz="2200" b="0" i="0" u="none" strike="noStrike" dirty="0" err="1">
                <a:effectLst/>
                <a:latin typeface="Helvetica Neue"/>
                <a:ea typeface="Helvetica Neue"/>
                <a:cs typeface="Helvetica Neue"/>
                <a:sym typeface="Helvetica Neue"/>
              </a:rPr>
              <a:t>pesticides</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hautement</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toxiques</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qui</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sont</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interdits</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depuis</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longtemps</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dans</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notre</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pays</a:t>
            </a:r>
            <a:r>
              <a:rPr lang="de-CH" sz="2200" b="0" i="0" u="none" strike="noStrike" dirty="0">
                <a:effectLst/>
                <a:latin typeface="Helvetica Neue"/>
                <a:ea typeface="Helvetica Neue"/>
                <a:cs typeface="Helvetica Neue"/>
                <a:sym typeface="Helvetica Neue"/>
              </a:rPr>
              <a:t>. En </a:t>
            </a:r>
            <a:r>
              <a:rPr lang="de-CH" sz="2200" b="0" i="0" u="none" strike="noStrike" dirty="0" err="1">
                <a:effectLst/>
                <a:latin typeface="Helvetica Neue"/>
                <a:ea typeface="Helvetica Neue"/>
                <a:cs typeface="Helvetica Neue"/>
                <a:sym typeface="Helvetica Neue"/>
              </a:rPr>
              <a:t>Inde</a:t>
            </a:r>
            <a:r>
              <a:rPr lang="de-CH" sz="2200" b="0" i="0" u="none" strike="noStrike" dirty="0">
                <a:effectLst/>
                <a:latin typeface="Helvetica Neue"/>
                <a:ea typeface="Helvetica Neue"/>
                <a:cs typeface="Helvetica Neue"/>
                <a:sym typeface="Helvetica Neue"/>
              </a:rPr>
              <a:t>, 217 </a:t>
            </a:r>
            <a:r>
              <a:rPr lang="de-CH" sz="2200" b="0" i="0" u="none" strike="noStrike" dirty="0" err="1">
                <a:effectLst/>
                <a:latin typeface="Helvetica Neue"/>
                <a:ea typeface="Helvetica Neue"/>
                <a:cs typeface="Helvetica Neue"/>
                <a:sym typeface="Helvetica Neue"/>
              </a:rPr>
              <a:t>paysans</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ont</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été</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empoisonnés</a:t>
            </a:r>
            <a:r>
              <a:rPr lang="de-CH" sz="2200" b="0" i="0" u="none" strike="noStrike" dirty="0">
                <a:effectLst/>
                <a:latin typeface="Helvetica Neue"/>
                <a:ea typeface="Helvetica Neue"/>
                <a:cs typeface="Helvetica Neue"/>
                <a:sym typeface="Helvetica Neue"/>
              </a:rPr>
              <a:t> par des </a:t>
            </a:r>
            <a:r>
              <a:rPr lang="de-CH" sz="2200" b="0" i="0" u="none" strike="noStrike" dirty="0" err="1">
                <a:effectLst/>
                <a:latin typeface="Helvetica Neue"/>
                <a:ea typeface="Helvetica Neue"/>
                <a:cs typeface="Helvetica Neue"/>
                <a:sym typeface="Helvetica Neue"/>
              </a:rPr>
              <a:t>cocktails</a:t>
            </a:r>
            <a:r>
              <a:rPr lang="de-CH" sz="2200" b="0" i="0" u="none" strike="noStrike" dirty="0">
                <a:effectLst/>
                <a:latin typeface="Helvetica Neue"/>
                <a:ea typeface="Helvetica Neue"/>
                <a:cs typeface="Helvetica Neue"/>
                <a:sym typeface="Helvetica Neue"/>
              </a:rPr>
              <a:t> de </a:t>
            </a:r>
            <a:r>
              <a:rPr lang="de-CH" sz="2200" b="0" i="0" u="none" strike="noStrike" dirty="0" err="1">
                <a:effectLst/>
                <a:latin typeface="Helvetica Neue"/>
                <a:ea typeface="Helvetica Neue"/>
                <a:cs typeface="Helvetica Neue"/>
                <a:sym typeface="Helvetica Neue"/>
              </a:rPr>
              <a:t>pesticides</a:t>
            </a:r>
            <a:r>
              <a:rPr lang="de-CH" sz="2200" b="0" i="0" u="none" strike="noStrike" dirty="0">
                <a:effectLst/>
                <a:latin typeface="Helvetica Neue"/>
                <a:ea typeface="Helvetica Neue"/>
                <a:cs typeface="Helvetica Neue"/>
                <a:sym typeface="Helvetica Neue"/>
              </a:rPr>
              <a:t> et plus de 20 </a:t>
            </a:r>
            <a:r>
              <a:rPr lang="de-CH" sz="2200" b="0" i="0" u="none" strike="noStrike" dirty="0" err="1">
                <a:effectLst/>
                <a:latin typeface="Helvetica Neue"/>
                <a:ea typeface="Helvetica Neue"/>
                <a:cs typeface="Helvetica Neue"/>
                <a:sym typeface="Helvetica Neue"/>
              </a:rPr>
              <a:t>sont</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morts</a:t>
            </a:r>
            <a:r>
              <a:rPr lang="de-CH" sz="2200" b="0" i="0" u="none" strike="noStrike" dirty="0">
                <a:effectLst/>
                <a:latin typeface="Helvetica Neue"/>
                <a:ea typeface="Helvetica Neue"/>
                <a:cs typeface="Helvetica Neue"/>
                <a:sym typeface="Helvetica Neue"/>
              </a:rPr>
              <a:t>.</a:t>
            </a:r>
            <a:endParaRPr lang="de-DE" dirty="0"/>
          </a:p>
        </p:txBody>
      </p:sp>
    </p:spTree>
    <p:extLst>
      <p:ext uri="{BB962C8B-B14F-4D97-AF65-F5344CB8AC3E}">
        <p14:creationId xmlns:p14="http://schemas.microsoft.com/office/powerpoint/2010/main" val="2228726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de-CH" sz="2200" b="0" i="0" u="none" strike="noStrike" dirty="0" err="1">
                <a:effectLst/>
                <a:latin typeface="Helvetica Neue"/>
                <a:ea typeface="Helvetica Neue"/>
                <a:cs typeface="Helvetica Neue"/>
                <a:sym typeface="Helvetica Neue"/>
              </a:rPr>
              <a:t>L'initiative</a:t>
            </a:r>
            <a:r>
              <a:rPr lang="de-CH" sz="2200" b="0" i="0" u="none" strike="noStrike" dirty="0">
                <a:effectLst/>
                <a:latin typeface="Helvetica Neue"/>
                <a:ea typeface="Helvetica Neue"/>
                <a:cs typeface="Helvetica Neue"/>
                <a:sym typeface="Helvetica Neue"/>
              </a:rPr>
              <a:t> à </a:t>
            </a:r>
            <a:r>
              <a:rPr lang="de-CH" sz="2200" b="0" i="0" u="none" strike="noStrike" dirty="0" err="1">
                <a:effectLst/>
                <a:latin typeface="Helvetica Neue"/>
                <a:ea typeface="Helvetica Neue"/>
                <a:cs typeface="Helvetica Neue"/>
                <a:sym typeface="Helvetica Neue"/>
              </a:rPr>
              <a:t>vue</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d’œil</a:t>
            </a:r>
            <a:r>
              <a:rPr lang="de-CH" sz="2200" b="0" i="0" u="none" strike="noStrike" dirty="0">
                <a:effectLst/>
                <a:latin typeface="Helvetica Neue"/>
                <a:ea typeface="Helvetica Neue"/>
                <a:cs typeface="Helvetica Neue"/>
                <a:sym typeface="Helvetica Neue"/>
              </a:rPr>
              <a:t> : </a:t>
            </a:r>
            <a:r>
              <a:rPr lang="de-CH" sz="2200" b="0" i="0" u="none" strike="noStrike" dirty="0" err="1">
                <a:effectLst/>
                <a:latin typeface="Helvetica Neue"/>
                <a:ea typeface="Helvetica Neue"/>
                <a:cs typeface="Helvetica Neue"/>
                <a:sym typeface="Helvetica Neue"/>
              </a:rPr>
              <a:t>ceux</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qui</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n'ont</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rien</a:t>
            </a:r>
            <a:r>
              <a:rPr lang="de-CH" sz="2200" b="0" i="0" u="none" strike="noStrike" dirty="0">
                <a:effectLst/>
                <a:latin typeface="Helvetica Neue"/>
                <a:ea typeface="Helvetica Neue"/>
                <a:cs typeface="Helvetica Neue"/>
                <a:sym typeface="Helvetica Neue"/>
              </a:rPr>
              <a:t> à </a:t>
            </a:r>
            <a:r>
              <a:rPr lang="de-CH" sz="2200" b="0" i="0" u="none" strike="noStrike" dirty="0" err="1">
                <a:effectLst/>
                <a:latin typeface="Helvetica Neue"/>
                <a:ea typeface="Helvetica Neue"/>
                <a:cs typeface="Helvetica Neue"/>
                <a:sym typeface="Helvetica Neue"/>
              </a:rPr>
              <a:t>cacher</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n'ont</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rien</a:t>
            </a:r>
            <a:r>
              <a:rPr lang="de-CH" sz="2200" b="0" i="0" u="none" strike="noStrike" dirty="0">
                <a:effectLst/>
                <a:latin typeface="Helvetica Neue"/>
                <a:ea typeface="Helvetica Neue"/>
                <a:cs typeface="Helvetica Neue"/>
                <a:sym typeface="Helvetica Neue"/>
              </a:rPr>
              <a:t> à </a:t>
            </a:r>
            <a:r>
              <a:rPr lang="de-CH" sz="2200" b="0" i="0" u="none" strike="noStrike" dirty="0" err="1">
                <a:effectLst/>
                <a:latin typeface="Helvetica Neue"/>
                <a:ea typeface="Helvetica Neue"/>
                <a:cs typeface="Helvetica Neue"/>
                <a:sym typeface="Helvetica Neue"/>
              </a:rPr>
              <a:t>craindre</a:t>
            </a:r>
            <a:r>
              <a:rPr lang="de-CH" sz="2200" b="0" i="0" u="none" strike="noStrike" dirty="0">
                <a:effectLst/>
                <a:latin typeface="Helvetica Neue"/>
                <a:ea typeface="Helvetica Neue"/>
                <a:cs typeface="Helvetica Neue"/>
                <a:sym typeface="Helvetica Neue"/>
              </a:rPr>
              <a:t>.</a:t>
            </a:r>
            <a:endParaRPr lang="de-DE" dirty="0"/>
          </a:p>
        </p:txBody>
      </p:sp>
    </p:spTree>
    <p:extLst>
      <p:ext uri="{BB962C8B-B14F-4D97-AF65-F5344CB8AC3E}">
        <p14:creationId xmlns:p14="http://schemas.microsoft.com/office/powerpoint/2010/main" val="3785357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fr-FR" sz="2200" b="0" i="0" u="none" strike="noStrike" dirty="0">
                <a:effectLst/>
                <a:latin typeface="Helvetica Neue"/>
                <a:ea typeface="Helvetica Neue"/>
                <a:cs typeface="Helvetica Neue"/>
                <a:sym typeface="Helvetica Neue"/>
              </a:rPr>
              <a:t>Les églises et les œuvres d’entraide (Pain pour le prochain, Action de Carême et autres) ont participé au lancement de l'initiative.</a:t>
            </a:r>
          </a:p>
          <a:p>
            <a:pPr marL="342900" indent="-342900">
              <a:buFont typeface="Arial" panose="020B0604020202020204" pitchFamily="34" charset="0"/>
              <a:buChar char="•"/>
            </a:pPr>
            <a:r>
              <a:rPr lang="fr-FR" sz="2200" b="0" i="0" u="none" strike="noStrike" dirty="0">
                <a:effectLst/>
                <a:latin typeface="Helvetica Neue"/>
                <a:ea typeface="Helvetica Neue"/>
                <a:cs typeface="Helvetica Neue"/>
                <a:sym typeface="Helvetica Neue"/>
              </a:rPr>
              <a:t>Cette préoccupation s'appuie sur des thèmes centraux de la Bible - l'amour du prochain, la justice, la préservation de la Création. C'est pourquoi l'Église soutient cette initiative :</a:t>
            </a:r>
          </a:p>
          <a:p>
            <a:pPr marL="342900" indent="-342900">
              <a:buFont typeface="Arial" panose="020B0604020202020204" pitchFamily="34" charset="0"/>
              <a:buChar char="•"/>
            </a:pPr>
            <a:r>
              <a:rPr lang="fr-FR" sz="2200" b="0" i="0" u="none" strike="noStrike" dirty="0">
                <a:effectLst/>
                <a:latin typeface="Helvetica Neue"/>
                <a:ea typeface="Helvetica Neue"/>
                <a:cs typeface="Helvetica Neue"/>
                <a:sym typeface="Helvetica Neue"/>
              </a:rPr>
              <a:t>Au niveau national: la Conférence des évêques suisses, l'Église évangélique réformée de Suisse ainsi que le Réseau évangélique suisse ont décidé de soutenir l'initiative. </a:t>
            </a:r>
          </a:p>
          <a:p>
            <a:pPr marL="342900" indent="-342900">
              <a:buFont typeface="Arial" panose="020B0604020202020204" pitchFamily="34" charset="0"/>
              <a:buChar char="•"/>
            </a:pPr>
            <a:r>
              <a:rPr lang="fr-FR" sz="2200" b="0" i="0" u="none" strike="noStrike" dirty="0">
                <a:effectLst/>
                <a:latin typeface="Helvetica Neue"/>
                <a:ea typeface="Helvetica Neue"/>
                <a:cs typeface="Helvetica Neue"/>
                <a:sym typeface="Helvetica Neue"/>
              </a:rPr>
              <a:t>De nombreuses Églises locales et cantonales, des organisations ecclésiastiques et des personnes sont également actifs. Plus de 650 paroisses et communautés sont concernées </a:t>
            </a:r>
          </a:p>
        </p:txBody>
      </p:sp>
    </p:spTree>
    <p:extLst>
      <p:ext uri="{BB962C8B-B14F-4D97-AF65-F5344CB8AC3E}">
        <p14:creationId xmlns:p14="http://schemas.microsoft.com/office/powerpoint/2010/main" val="351252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2200" b="0" i="0" u="none" strike="noStrike" dirty="0">
                <a:effectLst/>
                <a:latin typeface="Helvetica Neue"/>
                <a:ea typeface="Helvetica Neue"/>
                <a:cs typeface="Helvetica Neue"/>
                <a:sym typeface="Helvetica Neue"/>
              </a:rPr>
              <a:t>La </a:t>
            </a:r>
            <a:r>
              <a:rPr lang="de-CH" sz="2200" b="0" i="0" u="none" strike="noStrike" dirty="0" err="1">
                <a:effectLst/>
                <a:latin typeface="Helvetica Neue"/>
                <a:ea typeface="Helvetica Neue"/>
                <a:cs typeface="Helvetica Neue"/>
                <a:sym typeface="Helvetica Neue"/>
              </a:rPr>
              <a:t>justice</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est</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une</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préoccupation</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centrale</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dans</a:t>
            </a:r>
            <a:r>
              <a:rPr lang="de-CH" sz="2200" b="0" i="0" u="none" strike="noStrike" dirty="0">
                <a:effectLst/>
                <a:latin typeface="Helvetica Neue"/>
                <a:ea typeface="Helvetica Neue"/>
                <a:cs typeface="Helvetica Neue"/>
                <a:sym typeface="Helvetica Neue"/>
              </a:rPr>
              <a:t> la </a:t>
            </a:r>
            <a:r>
              <a:rPr lang="de-CH" sz="2200" b="0" i="0" u="none" strike="noStrike" dirty="0" err="1">
                <a:effectLst/>
                <a:latin typeface="Helvetica Neue"/>
                <a:ea typeface="Helvetica Neue"/>
                <a:cs typeface="Helvetica Neue"/>
                <a:sym typeface="Helvetica Neue"/>
              </a:rPr>
              <a:t>Bible</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Dieu</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lui-même</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défend</a:t>
            </a:r>
            <a:r>
              <a:rPr lang="de-CH" sz="2200" b="0" i="0" u="none" strike="noStrike" dirty="0">
                <a:effectLst/>
                <a:latin typeface="Helvetica Neue"/>
                <a:ea typeface="Helvetica Neue"/>
                <a:cs typeface="Helvetica Neue"/>
                <a:sym typeface="Helvetica Neue"/>
              </a:rPr>
              <a:t> les </a:t>
            </a:r>
            <a:r>
              <a:rPr lang="de-CH" sz="2200" b="0" i="0" u="none" strike="noStrike" dirty="0" err="1">
                <a:effectLst/>
                <a:latin typeface="Helvetica Neue"/>
                <a:ea typeface="Helvetica Neue"/>
                <a:cs typeface="Helvetica Neue"/>
                <a:sym typeface="Helvetica Neue"/>
              </a:rPr>
              <a:t>opprimés</a:t>
            </a:r>
            <a:r>
              <a:rPr lang="de-CH" sz="2200" b="0" i="0" u="none" strike="noStrike" dirty="0">
                <a:effectLst/>
                <a:latin typeface="Helvetica Neue"/>
                <a:ea typeface="Helvetica Neue"/>
                <a:cs typeface="Helvetica Neue"/>
                <a:sym typeface="Helvetica Neue"/>
              </a:rPr>
              <a:t> et </a:t>
            </a:r>
            <a:r>
              <a:rPr lang="de-CH" sz="2200" b="0" i="0" u="none" strike="noStrike" dirty="0" err="1">
                <a:effectLst/>
                <a:latin typeface="Helvetica Neue"/>
                <a:ea typeface="Helvetica Neue"/>
                <a:cs typeface="Helvetica Neue"/>
                <a:sym typeface="Helvetica Neue"/>
              </a:rPr>
              <a:t>nous</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encourage</a:t>
            </a:r>
            <a:r>
              <a:rPr lang="de-CH" sz="2200" b="0" i="0" u="none" strike="noStrike" dirty="0">
                <a:effectLst/>
                <a:latin typeface="Helvetica Neue"/>
                <a:ea typeface="Helvetica Neue"/>
                <a:cs typeface="Helvetica Neue"/>
                <a:sym typeface="Helvetica Neue"/>
              </a:rPr>
              <a:t> à faire de </a:t>
            </a:r>
            <a:r>
              <a:rPr lang="de-CH" sz="2200" b="0" i="0" u="none" strike="noStrike" dirty="0" err="1">
                <a:effectLst/>
                <a:latin typeface="Helvetica Neue"/>
                <a:ea typeface="Helvetica Neue"/>
                <a:cs typeface="Helvetica Neue"/>
                <a:sym typeface="Helvetica Neue"/>
              </a:rPr>
              <a:t>même</a:t>
            </a:r>
            <a:r>
              <a:rPr lang="de-CH" sz="2200" b="0" i="0" u="none" strike="noStrike" dirty="0">
                <a:effectLst/>
                <a:latin typeface="Helvetica Neue"/>
                <a:ea typeface="Helvetica Neue"/>
                <a:cs typeface="Helvetica Neue"/>
                <a:sym typeface="Helvetica Neue"/>
              </a:rPr>
              <a:t>. Le </a:t>
            </a:r>
            <a:r>
              <a:rPr lang="de-CH" sz="2200" b="0" i="0" u="none" strike="noStrike" dirty="0" err="1">
                <a:effectLst/>
                <a:latin typeface="Helvetica Neue"/>
                <a:ea typeface="Helvetica Neue"/>
                <a:cs typeface="Helvetica Neue"/>
                <a:sym typeface="Helvetica Neue"/>
              </a:rPr>
              <a:t>proverbe</a:t>
            </a:r>
            <a:r>
              <a:rPr lang="de-CH" sz="2200" b="0" i="0" u="none" strike="noStrike" dirty="0">
                <a:effectLst/>
                <a:latin typeface="Helvetica Neue"/>
                <a:ea typeface="Helvetica Neue"/>
                <a:cs typeface="Helvetica Neue"/>
                <a:sym typeface="Helvetica Neue"/>
              </a:rPr>
              <a:t> 31.9 en </a:t>
            </a:r>
            <a:r>
              <a:rPr lang="de-CH" sz="2200" b="0" i="0" u="none" strike="noStrike" dirty="0" err="1">
                <a:effectLst/>
                <a:latin typeface="Helvetica Neue"/>
                <a:ea typeface="Helvetica Neue"/>
                <a:cs typeface="Helvetica Neue"/>
                <a:sym typeface="Helvetica Neue"/>
              </a:rPr>
              <a:t>est</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un</a:t>
            </a:r>
            <a:r>
              <a:rPr lang="de-CH" sz="2200" b="0" i="0" u="none" strike="noStrike" dirty="0">
                <a:effectLst/>
                <a:latin typeface="Helvetica Neue"/>
                <a:ea typeface="Helvetica Neue"/>
                <a:cs typeface="Helvetica Neue"/>
                <a:sym typeface="Helvetica Neue"/>
              </a:rPr>
              <a:t> </a:t>
            </a:r>
            <a:r>
              <a:rPr lang="de-CH" sz="2200" b="0" i="0" u="none" strike="noStrike" dirty="0" err="1">
                <a:effectLst/>
                <a:latin typeface="Helvetica Neue"/>
                <a:ea typeface="Helvetica Neue"/>
                <a:cs typeface="Helvetica Neue"/>
                <a:sym typeface="Helvetica Neue"/>
              </a:rPr>
              <a:t>exemple</a:t>
            </a:r>
            <a:r>
              <a:rPr lang="de-CH" sz="2200" b="0" i="0" u="none" strike="noStrike" dirty="0">
                <a:effectLst/>
                <a:latin typeface="Helvetica Neue"/>
                <a:ea typeface="Helvetica Neue"/>
                <a:cs typeface="Helvetica Neue"/>
                <a:sym typeface="Helvetica Neue"/>
              </a:rPr>
              <a:t>.</a:t>
            </a:r>
            <a:endParaRPr lang="de-DE" dirty="0">
              <a:sym typeface="Wingdings" pitchFamily="2" charset="2"/>
            </a:endParaRPr>
          </a:p>
        </p:txBody>
      </p:sp>
      <p:sp>
        <p:nvSpPr>
          <p:cNvPr id="4" name="Foliennummernplatzhalter 3"/>
          <p:cNvSpPr>
            <a:spLocks noGrp="1"/>
          </p:cNvSpPr>
          <p:nvPr>
            <p:ph type="sldNum" sz="quarter" idx="5"/>
          </p:nvPr>
        </p:nvSpPr>
        <p:spPr/>
        <p:txBody>
          <a:bodyPr/>
          <a:lstStyle/>
          <a:p>
            <a:fld id="{FD1DDAAE-C90F-4AFB-B2AC-C87E6F0309E3}" type="slidenum">
              <a:rPr lang="de-CH" smtClean="0"/>
              <a:t>12</a:t>
            </a:fld>
            <a:endParaRPr lang="de-CH"/>
          </a:p>
        </p:txBody>
      </p:sp>
    </p:spTree>
    <p:extLst>
      <p:ext uri="{BB962C8B-B14F-4D97-AF65-F5344CB8AC3E}">
        <p14:creationId xmlns:p14="http://schemas.microsoft.com/office/powerpoint/2010/main" val="1276831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amp; Untertitel">
    <p:spTree>
      <p:nvGrpSpPr>
        <p:cNvPr id="1" name=""/>
        <p:cNvGrpSpPr/>
        <p:nvPr/>
      </p:nvGrpSpPr>
      <p:grpSpPr>
        <a:xfrm>
          <a:off x="0" y="0"/>
          <a:ext cx="0" cy="0"/>
          <a:chOff x="0" y="0"/>
          <a:chExt cx="0" cy="0"/>
        </a:xfrm>
      </p:grpSpPr>
      <p:sp>
        <p:nvSpPr>
          <p:cNvPr id="11" name="Titeltext"/>
          <p:cNvSpPr txBox="1">
            <a:spLocks noGrp="1"/>
          </p:cNvSpPr>
          <p:nvPr>
            <p:ph type="title"/>
          </p:nvPr>
        </p:nvSpPr>
        <p:spPr>
          <a:xfrm>
            <a:off x="1270000" y="1638300"/>
            <a:ext cx="10464800" cy="3302000"/>
          </a:xfrm>
          <a:prstGeom prst="rect">
            <a:avLst/>
          </a:prstGeom>
        </p:spPr>
        <p:txBody>
          <a:bodyPr anchor="b"/>
          <a:lstStyle/>
          <a:p>
            <a:r>
              <a:t>Titeltext</a:t>
            </a:r>
          </a:p>
        </p:txBody>
      </p:sp>
      <p:sp>
        <p:nvSpPr>
          <p:cNvPr id="12" name="Textebene 1…"/>
          <p:cNvSpPr txBox="1">
            <a:spLocks noGrp="1"/>
          </p:cNvSpPr>
          <p:nvPr>
            <p:ph type="body" sz="quarter" idx="1"/>
          </p:nvPr>
        </p:nvSpPr>
        <p:spPr>
          <a:xfrm>
            <a:off x="1270000" y="5029200"/>
            <a:ext cx="10464800" cy="1130300"/>
          </a:xfrm>
          <a:prstGeom prst="rect">
            <a:avLst/>
          </a:prstGeom>
        </p:spPr>
        <p:txBody>
          <a:bodyPr anchor="t"/>
          <a:lstStyle>
            <a:lvl1pPr marL="0" indent="0">
              <a:lnSpc>
                <a:spcPct val="100000"/>
              </a:lnSpc>
              <a:buSzTx/>
              <a:buNone/>
              <a:defRPr sz="3200" spc="32">
                <a:solidFill>
                  <a:srgbClr val="000000"/>
                </a:solidFill>
              </a:defRPr>
            </a:lvl1pPr>
            <a:lvl2pPr marL="0" indent="228600">
              <a:lnSpc>
                <a:spcPct val="100000"/>
              </a:lnSpc>
              <a:buSzTx/>
              <a:buNone/>
              <a:defRPr sz="3200" spc="32">
                <a:solidFill>
                  <a:srgbClr val="000000"/>
                </a:solidFill>
              </a:defRPr>
            </a:lvl2pPr>
            <a:lvl3pPr marL="0" indent="457200">
              <a:lnSpc>
                <a:spcPct val="100000"/>
              </a:lnSpc>
              <a:buSzTx/>
              <a:buNone/>
              <a:defRPr sz="3200" spc="32">
                <a:solidFill>
                  <a:srgbClr val="000000"/>
                </a:solidFill>
              </a:defRPr>
            </a:lvl3pPr>
            <a:lvl4pPr marL="0" indent="685800">
              <a:lnSpc>
                <a:spcPct val="100000"/>
              </a:lnSpc>
              <a:buSzTx/>
              <a:buNone/>
              <a:defRPr sz="3200" spc="32">
                <a:solidFill>
                  <a:srgbClr val="000000"/>
                </a:solidFill>
              </a:defRPr>
            </a:lvl4pPr>
            <a:lvl5pPr marL="0" indent="914400">
              <a:lnSpc>
                <a:spcPct val="100000"/>
              </a:lnSpc>
              <a:buSzTx/>
              <a:buNone/>
              <a:defRPr sz="3200" spc="32">
                <a:solidFill>
                  <a:srgbClr val="000000"/>
                </a:solidFill>
              </a:defRPr>
            </a:lvl5pPr>
          </a:lstStyle>
          <a:p>
            <a:r>
              <a:t>Textebene 1</a:t>
            </a:r>
          </a:p>
          <a:p>
            <a:pPr lvl="1"/>
            <a:r>
              <a:t>Textebene 2</a:t>
            </a:r>
          </a:p>
          <a:p>
            <a:pPr lvl="2"/>
            <a:r>
              <a:t>Textebene 3</a:t>
            </a:r>
          </a:p>
          <a:p>
            <a:pPr lvl="3"/>
            <a:r>
              <a:t>Textebene 4</a:t>
            </a:r>
          </a:p>
          <a:p>
            <a:pPr lvl="4"/>
            <a:r>
              <a:t>Textebene 5</a:t>
            </a:r>
          </a:p>
        </p:txBody>
      </p:sp>
      <p:sp>
        <p:nvSpPr>
          <p:cNvPr id="1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1" name="Bild"/>
          <p:cNvSpPr>
            <a:spLocks noGrp="1"/>
          </p:cNvSpPr>
          <p:nvPr>
            <p:ph type="pic" idx="13"/>
          </p:nvPr>
        </p:nvSpPr>
        <p:spPr>
          <a:xfrm>
            <a:off x="-812800" y="0"/>
            <a:ext cx="15232066" cy="10160000"/>
          </a:xfrm>
          <a:prstGeom prst="rect">
            <a:avLst/>
          </a:prstGeom>
        </p:spPr>
        <p:txBody>
          <a:bodyPr lIns="91439" tIns="45719" rIns="91439" bIns="45719" anchor="t">
            <a:noAutofit/>
          </a:bodyPr>
          <a:lstStyle/>
          <a:p>
            <a:endParaRPr/>
          </a:p>
        </p:txBody>
      </p:sp>
      <p:sp>
        <p:nvSpPr>
          <p:cNvPr id="10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Kopie">
    <p:spTree>
      <p:nvGrpSpPr>
        <p:cNvPr id="1" name=""/>
        <p:cNvGrpSpPr/>
        <p:nvPr/>
      </p:nvGrpSpPr>
      <p:grpSpPr>
        <a:xfrm>
          <a:off x="0" y="0"/>
          <a:ext cx="0" cy="0"/>
          <a:chOff x="0" y="0"/>
          <a:chExt cx="0" cy="0"/>
        </a:xfrm>
      </p:grpSpPr>
      <p:sp>
        <p:nvSpPr>
          <p:cNvPr id="109" name="Bild"/>
          <p:cNvSpPr>
            <a:spLocks noGrp="1"/>
          </p:cNvSpPr>
          <p:nvPr>
            <p:ph type="pic" idx="13"/>
          </p:nvPr>
        </p:nvSpPr>
        <p:spPr>
          <a:xfrm>
            <a:off x="-812800" y="0"/>
            <a:ext cx="15232066" cy="10160000"/>
          </a:xfrm>
          <a:prstGeom prst="rect">
            <a:avLst/>
          </a:prstGeom>
        </p:spPr>
        <p:txBody>
          <a:bodyPr lIns="91439" tIns="45719" rIns="91439" bIns="45719" anchor="t">
            <a:noAutofit/>
          </a:bodyPr>
          <a:lstStyle/>
          <a:p>
            <a:endParaRPr/>
          </a:p>
        </p:txBody>
      </p:sp>
      <p:sp>
        <p:nvSpPr>
          <p:cNvPr id="110" name="Form"/>
          <p:cNvSpPr>
            <a:spLocks noGrp="1"/>
          </p:cNvSpPr>
          <p:nvPr>
            <p:ph type="body" sz="quarter" idx="14"/>
          </p:nvPr>
        </p:nvSpPr>
        <p:spPr>
          <a:xfrm>
            <a:off x="-55861" y="1523999"/>
            <a:ext cx="10785179" cy="21965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57" y="21600"/>
                </a:lnTo>
                <a:lnTo>
                  <a:pt x="0" y="21600"/>
                </a:lnTo>
                <a:lnTo>
                  <a:pt x="0" y="0"/>
                </a:lnTo>
                <a:close/>
              </a:path>
            </a:pathLst>
          </a:custGeom>
          <a:solidFill>
            <a:srgbClr val="FFB119"/>
          </a:solidFill>
          <a:effectLst>
            <a:outerShdw blurRad="38100" dist="25400" dir="5400000" rotWithShape="0">
              <a:srgbClr val="000000">
                <a:alpha val="50000"/>
              </a:srgbClr>
            </a:outerShdw>
          </a:effectLst>
        </p:spPr>
        <p:txBody>
          <a:bodyPr>
            <a:noAutofit/>
          </a:bodyPr>
          <a:lstStyle/>
          <a:p>
            <a:pPr marL="0" indent="0" algn="ctr">
              <a:lnSpc>
                <a:spcPct val="100000"/>
              </a:lnSpc>
              <a:buSzTx/>
              <a:buNone/>
              <a:defRPr sz="2400" spc="0">
                <a:latin typeface="Helvetica Light"/>
                <a:ea typeface="Helvetica Light"/>
                <a:cs typeface="Helvetica Light"/>
                <a:sym typeface="Helvetica Light"/>
              </a:defRPr>
            </a:pPr>
            <a:endParaRPr dirty="0"/>
          </a:p>
        </p:txBody>
      </p:sp>
      <p:sp>
        <p:nvSpPr>
          <p:cNvPr id="11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1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spTree>
      <p:nvGrpSpPr>
        <p:cNvPr id="1" name=""/>
        <p:cNvGrpSpPr/>
        <p:nvPr/>
      </p:nvGrpSpPr>
      <p:grpSpPr>
        <a:xfrm>
          <a:off x="0" y="0"/>
          <a:ext cx="0" cy="0"/>
          <a:chOff x="0" y="0"/>
          <a:chExt cx="0" cy="0"/>
        </a:xfrm>
      </p:grpSpPr>
      <p:sp>
        <p:nvSpPr>
          <p:cNvPr id="20" name="Bild"/>
          <p:cNvSpPr>
            <a:spLocks noGrp="1"/>
          </p:cNvSpPr>
          <p:nvPr>
            <p:ph type="pic" idx="13"/>
          </p:nvPr>
        </p:nvSpPr>
        <p:spPr>
          <a:xfrm>
            <a:off x="1606550" y="635000"/>
            <a:ext cx="9779000" cy="6522729"/>
          </a:xfrm>
          <a:prstGeom prst="rect">
            <a:avLst/>
          </a:prstGeom>
        </p:spPr>
        <p:txBody>
          <a:bodyPr lIns="91439" tIns="45719" rIns="91439" bIns="45719" anchor="t">
            <a:noAutofit/>
          </a:bodyPr>
          <a:lstStyle/>
          <a:p>
            <a:endParaRPr/>
          </a:p>
        </p:txBody>
      </p:sp>
      <p:sp>
        <p:nvSpPr>
          <p:cNvPr id="21" name="Titeltext"/>
          <p:cNvSpPr txBox="1">
            <a:spLocks noGrp="1"/>
          </p:cNvSpPr>
          <p:nvPr>
            <p:ph type="title"/>
          </p:nvPr>
        </p:nvSpPr>
        <p:spPr>
          <a:xfrm>
            <a:off x="1270000" y="6718300"/>
            <a:ext cx="10464800" cy="1422400"/>
          </a:xfrm>
          <a:prstGeom prst="rect">
            <a:avLst/>
          </a:prstGeom>
        </p:spPr>
        <p:txBody>
          <a:bodyPr anchor="b"/>
          <a:lstStyle/>
          <a:p>
            <a:r>
              <a:t>Titeltext</a:t>
            </a:r>
          </a:p>
        </p:txBody>
      </p:sp>
      <p:sp>
        <p:nvSpPr>
          <p:cNvPr id="22" name="Textebene 1…"/>
          <p:cNvSpPr txBox="1">
            <a:spLocks noGrp="1"/>
          </p:cNvSpPr>
          <p:nvPr>
            <p:ph type="body" sz="quarter" idx="1"/>
          </p:nvPr>
        </p:nvSpPr>
        <p:spPr>
          <a:xfrm>
            <a:off x="1270000" y="8191500"/>
            <a:ext cx="10464800" cy="1130300"/>
          </a:xfrm>
          <a:prstGeom prst="rect">
            <a:avLst/>
          </a:prstGeom>
        </p:spPr>
        <p:txBody>
          <a:bodyPr anchor="t"/>
          <a:lstStyle>
            <a:lvl1pPr marL="0" indent="0">
              <a:lnSpc>
                <a:spcPct val="100000"/>
              </a:lnSpc>
              <a:buSzTx/>
              <a:buNone/>
              <a:defRPr sz="3200" spc="32">
                <a:solidFill>
                  <a:srgbClr val="000000"/>
                </a:solidFill>
              </a:defRPr>
            </a:lvl1pPr>
            <a:lvl2pPr marL="0" indent="228600">
              <a:lnSpc>
                <a:spcPct val="100000"/>
              </a:lnSpc>
              <a:buSzTx/>
              <a:buNone/>
              <a:defRPr sz="3200" spc="32">
                <a:solidFill>
                  <a:srgbClr val="000000"/>
                </a:solidFill>
              </a:defRPr>
            </a:lvl2pPr>
            <a:lvl3pPr marL="0" indent="457200">
              <a:lnSpc>
                <a:spcPct val="100000"/>
              </a:lnSpc>
              <a:buSzTx/>
              <a:buNone/>
              <a:defRPr sz="3200" spc="32">
                <a:solidFill>
                  <a:srgbClr val="000000"/>
                </a:solidFill>
              </a:defRPr>
            </a:lvl3pPr>
            <a:lvl4pPr marL="0" indent="685800">
              <a:lnSpc>
                <a:spcPct val="100000"/>
              </a:lnSpc>
              <a:buSzTx/>
              <a:buNone/>
              <a:defRPr sz="3200" spc="32">
                <a:solidFill>
                  <a:srgbClr val="000000"/>
                </a:solidFill>
              </a:defRPr>
            </a:lvl4pPr>
            <a:lvl5pPr marL="0" indent="914400">
              <a:lnSpc>
                <a:spcPct val="100000"/>
              </a:lnSpc>
              <a:buSzTx/>
              <a:buNone/>
              <a:defRPr sz="3200" spc="32">
                <a:solidFill>
                  <a:srgbClr val="000000"/>
                </a:solidFill>
              </a:defRPr>
            </a:lvl5pPr>
          </a:lstStyle>
          <a:p>
            <a:r>
              <a:t>Textebene 1</a:t>
            </a:r>
          </a:p>
          <a:p>
            <a:pPr lvl="1"/>
            <a:r>
              <a:t>Textebene 2</a:t>
            </a:r>
          </a:p>
          <a:p>
            <a:pPr lvl="2"/>
            <a:r>
              <a:t>Textebene 3</a:t>
            </a:r>
          </a:p>
          <a:p>
            <a:pPr lvl="3"/>
            <a:r>
              <a:t>Textebene 4</a:t>
            </a:r>
          </a:p>
          <a:p>
            <a:pPr lvl="4"/>
            <a:r>
              <a:t>Textebene 5</a:t>
            </a:r>
          </a:p>
        </p:txBody>
      </p:sp>
      <p:sp>
        <p:nvSpPr>
          <p:cNvPr id="23" name="Foliennummer"/>
          <p:cNvSpPr txBox="1">
            <a:spLocks noGrp="1"/>
          </p:cNvSpPr>
          <p:nvPr>
            <p:ph type="sldNum" sz="quarter" idx="2"/>
          </p:nvPr>
        </p:nvSpPr>
        <p:spPr>
          <a:xfrm>
            <a:off x="6311798" y="9245600"/>
            <a:ext cx="368504" cy="3810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Mitte">
    <p:bg>
      <p:bgPr>
        <a:solidFill>
          <a:srgbClr val="FFB119"/>
        </a:solidFill>
        <a:effectLst/>
      </p:bgPr>
    </p:bg>
    <p:spTree>
      <p:nvGrpSpPr>
        <p:cNvPr id="1" name=""/>
        <p:cNvGrpSpPr/>
        <p:nvPr/>
      </p:nvGrpSpPr>
      <p:grpSpPr>
        <a:xfrm>
          <a:off x="0" y="0"/>
          <a:ext cx="0" cy="0"/>
          <a:chOff x="0" y="0"/>
          <a:chExt cx="0" cy="0"/>
        </a:xfrm>
      </p:grpSpPr>
      <p:sp>
        <p:nvSpPr>
          <p:cNvPr id="30" name="Titeltext"/>
          <p:cNvSpPr txBox="1">
            <a:spLocks noGrp="1"/>
          </p:cNvSpPr>
          <p:nvPr>
            <p:ph type="title"/>
          </p:nvPr>
        </p:nvSpPr>
        <p:spPr>
          <a:xfrm>
            <a:off x="787400" y="3225800"/>
            <a:ext cx="10464800" cy="3302000"/>
          </a:xfrm>
          <a:prstGeom prst="rect">
            <a:avLst/>
          </a:prstGeom>
        </p:spPr>
        <p:txBody>
          <a:bodyPr/>
          <a:lstStyle>
            <a:lvl1pPr algn="l">
              <a:defRPr spc="107"/>
            </a:lvl1pPr>
          </a:lstStyle>
          <a:p>
            <a:r>
              <a:t>Titeltext</a:t>
            </a:r>
          </a:p>
        </p:txBody>
      </p:sp>
      <p:sp>
        <p:nvSpPr>
          <p:cNvPr id="3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kal">
    <p:spTree>
      <p:nvGrpSpPr>
        <p:cNvPr id="1" name=""/>
        <p:cNvGrpSpPr/>
        <p:nvPr/>
      </p:nvGrpSpPr>
      <p:grpSpPr>
        <a:xfrm>
          <a:off x="0" y="0"/>
          <a:ext cx="0" cy="0"/>
          <a:chOff x="0" y="0"/>
          <a:chExt cx="0" cy="0"/>
        </a:xfrm>
      </p:grpSpPr>
      <p:sp>
        <p:nvSpPr>
          <p:cNvPr id="38" name="Bild"/>
          <p:cNvSpPr>
            <a:spLocks noGrp="1"/>
          </p:cNvSpPr>
          <p:nvPr>
            <p:ph type="pic" idx="13"/>
          </p:nvPr>
        </p:nvSpPr>
        <p:spPr>
          <a:xfrm>
            <a:off x="1470418" y="-433996"/>
            <a:ext cx="15567491" cy="10378328"/>
          </a:xfrm>
          <a:prstGeom prst="rect">
            <a:avLst/>
          </a:prstGeom>
        </p:spPr>
        <p:txBody>
          <a:bodyPr lIns="91439" tIns="45719" rIns="91439" bIns="45719" anchor="t">
            <a:noAutofit/>
          </a:bodyPr>
          <a:lstStyle/>
          <a:p>
            <a:endParaRPr/>
          </a:p>
        </p:txBody>
      </p:sp>
      <p:sp>
        <p:nvSpPr>
          <p:cNvPr id="39" name="Titeltext"/>
          <p:cNvSpPr txBox="1">
            <a:spLocks noGrp="1"/>
          </p:cNvSpPr>
          <p:nvPr>
            <p:ph type="title"/>
          </p:nvPr>
        </p:nvSpPr>
        <p:spPr>
          <a:xfrm>
            <a:off x="952500" y="635000"/>
            <a:ext cx="5334000" cy="3987800"/>
          </a:xfrm>
          <a:prstGeom prst="rect">
            <a:avLst/>
          </a:prstGeom>
        </p:spPr>
        <p:txBody>
          <a:bodyPr anchor="b"/>
          <a:lstStyle>
            <a:lvl1pPr algn="l">
              <a:defRPr spc="107"/>
            </a:lvl1pPr>
          </a:lstStyle>
          <a:p>
            <a:r>
              <a:t>Titeltext</a:t>
            </a:r>
          </a:p>
        </p:txBody>
      </p:sp>
      <p:sp>
        <p:nvSpPr>
          <p:cNvPr id="4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Oben">
    <p:spTree>
      <p:nvGrpSpPr>
        <p:cNvPr id="1" name=""/>
        <p:cNvGrpSpPr/>
        <p:nvPr/>
      </p:nvGrpSpPr>
      <p:grpSpPr>
        <a:xfrm>
          <a:off x="0" y="0"/>
          <a:ext cx="0" cy="0"/>
          <a:chOff x="0" y="0"/>
          <a:chExt cx="0" cy="0"/>
        </a:xfrm>
      </p:grpSpPr>
      <p:sp>
        <p:nvSpPr>
          <p:cNvPr id="47" name="Titeltext"/>
          <p:cNvSpPr txBox="1">
            <a:spLocks noGrp="1"/>
          </p:cNvSpPr>
          <p:nvPr>
            <p:ph type="title"/>
          </p:nvPr>
        </p:nvSpPr>
        <p:spPr>
          <a:prstGeom prst="rect">
            <a:avLst/>
          </a:prstGeom>
        </p:spPr>
        <p:txBody>
          <a:bodyPr/>
          <a:lstStyle/>
          <a:p>
            <a:r>
              <a:t>Titeltext</a:t>
            </a:r>
          </a:p>
        </p:txBody>
      </p:sp>
      <p:sp>
        <p:nvSpPr>
          <p:cNvPr id="4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55" name="Titeltext"/>
          <p:cNvSpPr txBox="1">
            <a:spLocks noGrp="1"/>
          </p:cNvSpPr>
          <p:nvPr>
            <p:ph type="title"/>
          </p:nvPr>
        </p:nvSpPr>
        <p:spPr>
          <a:prstGeom prst="rect">
            <a:avLst/>
          </a:prstGeom>
        </p:spPr>
        <p:txBody>
          <a:bodyPr/>
          <a:lstStyle/>
          <a:p>
            <a:r>
              <a:t>Titeltext</a:t>
            </a:r>
          </a:p>
        </p:txBody>
      </p:sp>
      <p:sp>
        <p:nvSpPr>
          <p:cNvPr id="56"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5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Aufzählung &amp; Foto">
    <p:spTree>
      <p:nvGrpSpPr>
        <p:cNvPr id="1" name=""/>
        <p:cNvGrpSpPr/>
        <p:nvPr/>
      </p:nvGrpSpPr>
      <p:grpSpPr>
        <a:xfrm>
          <a:off x="0" y="0"/>
          <a:ext cx="0" cy="0"/>
          <a:chOff x="0" y="0"/>
          <a:chExt cx="0" cy="0"/>
        </a:xfrm>
      </p:grpSpPr>
      <p:sp>
        <p:nvSpPr>
          <p:cNvPr id="64" name="Bild"/>
          <p:cNvSpPr>
            <a:spLocks noGrp="1"/>
          </p:cNvSpPr>
          <p:nvPr>
            <p:ph type="pic" idx="13"/>
          </p:nvPr>
        </p:nvSpPr>
        <p:spPr>
          <a:xfrm>
            <a:off x="4533900" y="2603500"/>
            <a:ext cx="9429750" cy="6286500"/>
          </a:xfrm>
          <a:prstGeom prst="rect">
            <a:avLst/>
          </a:prstGeom>
        </p:spPr>
        <p:txBody>
          <a:bodyPr lIns="91439" tIns="45719" rIns="91439" bIns="45719" anchor="t">
            <a:noAutofit/>
          </a:bodyPr>
          <a:lstStyle/>
          <a:p>
            <a:endParaRPr/>
          </a:p>
        </p:txBody>
      </p:sp>
      <p:sp>
        <p:nvSpPr>
          <p:cNvPr id="65" name="Titeltext"/>
          <p:cNvSpPr txBox="1">
            <a:spLocks noGrp="1"/>
          </p:cNvSpPr>
          <p:nvPr>
            <p:ph type="title"/>
          </p:nvPr>
        </p:nvSpPr>
        <p:spPr>
          <a:prstGeom prst="rect">
            <a:avLst/>
          </a:prstGeom>
        </p:spPr>
        <p:txBody>
          <a:bodyPr/>
          <a:lstStyle/>
          <a:p>
            <a:r>
              <a:t>Titeltext</a:t>
            </a:r>
          </a:p>
        </p:txBody>
      </p:sp>
      <p:sp>
        <p:nvSpPr>
          <p:cNvPr id="66" name="Textebene 1…"/>
          <p:cNvSpPr txBox="1">
            <a:spLocks noGrp="1"/>
          </p:cNvSpPr>
          <p:nvPr>
            <p:ph type="body" sz="half" idx="1"/>
          </p:nvPr>
        </p:nvSpPr>
        <p:spPr>
          <a:xfrm>
            <a:off x="952500" y="2603500"/>
            <a:ext cx="5334000" cy="6286500"/>
          </a:xfrm>
          <a:prstGeom prst="rect">
            <a:avLst/>
          </a:prstGeom>
        </p:spPr>
        <p:txBody>
          <a:bodyPr/>
          <a:lstStyle>
            <a:lvl1pPr marL="257175" indent="-257175">
              <a:lnSpc>
                <a:spcPct val="100000"/>
              </a:lnSpc>
              <a:defRPr sz="2100" spc="0">
                <a:solidFill>
                  <a:srgbClr val="000000"/>
                </a:solidFill>
                <a:latin typeface="Helvetica"/>
                <a:ea typeface="Helvetica"/>
                <a:cs typeface="Helvetica"/>
                <a:sym typeface="Helvetica"/>
              </a:defRPr>
            </a:lvl1pPr>
            <a:lvl2pPr marL="600075" indent="-257175">
              <a:lnSpc>
                <a:spcPct val="100000"/>
              </a:lnSpc>
              <a:defRPr sz="2100" spc="0">
                <a:solidFill>
                  <a:srgbClr val="000000"/>
                </a:solidFill>
                <a:latin typeface="Helvetica"/>
                <a:ea typeface="Helvetica"/>
                <a:cs typeface="Helvetica"/>
                <a:sym typeface="Helvetica"/>
              </a:defRPr>
            </a:lvl2pPr>
            <a:lvl3pPr marL="942975" indent="-257175">
              <a:lnSpc>
                <a:spcPct val="100000"/>
              </a:lnSpc>
              <a:defRPr sz="2100" spc="0">
                <a:solidFill>
                  <a:srgbClr val="000000"/>
                </a:solidFill>
                <a:latin typeface="Helvetica"/>
                <a:ea typeface="Helvetica"/>
                <a:cs typeface="Helvetica"/>
                <a:sym typeface="Helvetica"/>
              </a:defRPr>
            </a:lvl3pPr>
            <a:lvl4pPr marL="1285875" indent="-257175">
              <a:lnSpc>
                <a:spcPct val="100000"/>
              </a:lnSpc>
              <a:defRPr sz="2100" spc="0">
                <a:solidFill>
                  <a:srgbClr val="000000"/>
                </a:solidFill>
                <a:latin typeface="Helvetica"/>
                <a:ea typeface="Helvetica"/>
                <a:cs typeface="Helvetica"/>
                <a:sym typeface="Helvetica"/>
              </a:defRPr>
            </a:lvl4pPr>
            <a:lvl5pPr marL="1628775" indent="-257175">
              <a:lnSpc>
                <a:spcPct val="100000"/>
              </a:lnSpc>
              <a:defRPr sz="2100" spc="0">
                <a:solidFill>
                  <a:srgbClr val="000000"/>
                </a:solidFill>
                <a:latin typeface="Helvetica"/>
                <a:ea typeface="Helvetica"/>
                <a:cs typeface="Helvetica"/>
                <a:sym typeface="Helvetica"/>
              </a:defRPr>
            </a:lvl5pPr>
          </a:lstStyle>
          <a:p>
            <a:r>
              <a:t>Textebene 1</a:t>
            </a:r>
          </a:p>
          <a:p>
            <a:pPr lvl="1"/>
            <a:r>
              <a:t>Textebene 2</a:t>
            </a:r>
          </a:p>
          <a:p>
            <a:pPr lvl="2"/>
            <a:r>
              <a:t>Textebene 3</a:t>
            </a:r>
          </a:p>
          <a:p>
            <a:pPr lvl="3"/>
            <a:r>
              <a:t>Textebene 4</a:t>
            </a:r>
          </a:p>
          <a:p>
            <a:pPr lvl="4"/>
            <a:r>
              <a:t>Textebene 5</a:t>
            </a:r>
          </a:p>
        </p:txBody>
      </p:sp>
      <p:sp>
        <p:nvSpPr>
          <p:cNvPr id="6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82" name="Bild"/>
          <p:cNvSpPr>
            <a:spLocks noGrp="1"/>
          </p:cNvSpPr>
          <p:nvPr>
            <p:ph type="pic" sz="quarter" idx="13"/>
          </p:nvPr>
        </p:nvSpPr>
        <p:spPr>
          <a:xfrm>
            <a:off x="6680200" y="5026947"/>
            <a:ext cx="6057901" cy="4040705"/>
          </a:xfrm>
          <a:prstGeom prst="rect">
            <a:avLst/>
          </a:prstGeom>
        </p:spPr>
        <p:txBody>
          <a:bodyPr lIns="91439" tIns="45719" rIns="91439" bIns="45719" anchor="t">
            <a:noAutofit/>
          </a:bodyPr>
          <a:lstStyle/>
          <a:p>
            <a:endParaRPr/>
          </a:p>
        </p:txBody>
      </p:sp>
      <p:sp>
        <p:nvSpPr>
          <p:cNvPr id="83" name="Bild"/>
          <p:cNvSpPr>
            <a:spLocks noGrp="1"/>
          </p:cNvSpPr>
          <p:nvPr>
            <p:ph type="pic" sz="quarter" idx="14"/>
          </p:nvPr>
        </p:nvSpPr>
        <p:spPr>
          <a:xfrm>
            <a:off x="6502400" y="886747"/>
            <a:ext cx="5867400" cy="3911601"/>
          </a:xfrm>
          <a:prstGeom prst="rect">
            <a:avLst/>
          </a:prstGeom>
        </p:spPr>
        <p:txBody>
          <a:bodyPr lIns="91439" tIns="45719" rIns="91439" bIns="45719" anchor="t">
            <a:noAutofit/>
          </a:bodyPr>
          <a:lstStyle/>
          <a:p>
            <a:endParaRPr/>
          </a:p>
        </p:txBody>
      </p:sp>
      <p:sp>
        <p:nvSpPr>
          <p:cNvPr id="84" name="Bild"/>
          <p:cNvSpPr>
            <a:spLocks noGrp="1"/>
          </p:cNvSpPr>
          <p:nvPr>
            <p:ph type="pic" idx="15"/>
          </p:nvPr>
        </p:nvSpPr>
        <p:spPr>
          <a:xfrm>
            <a:off x="-2374900" y="889000"/>
            <a:ext cx="11976100" cy="7984067"/>
          </a:xfrm>
          <a:prstGeom prst="rect">
            <a:avLst/>
          </a:prstGeom>
        </p:spPr>
        <p:txBody>
          <a:bodyPr lIns="91439" tIns="45719" rIns="91439" bIns="45719" anchor="t">
            <a:noAutofit/>
          </a:bodyPr>
          <a:lstStyle/>
          <a:p>
            <a:endParaRPr/>
          </a:p>
        </p:txBody>
      </p:sp>
      <p:sp>
        <p:nvSpPr>
          <p:cNvPr id="8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92" name="–Christian Bauer"/>
          <p:cNvSpPr>
            <a:spLocks noGrp="1"/>
          </p:cNvSpPr>
          <p:nvPr>
            <p:ph type="body" sz="quarter" idx="13"/>
          </p:nvPr>
        </p:nvSpPr>
        <p:spPr>
          <a:xfrm>
            <a:off x="1270000" y="6362700"/>
            <a:ext cx="10464800" cy="469900"/>
          </a:xfrm>
          <a:prstGeom prst="rect">
            <a:avLst/>
          </a:prstGeom>
        </p:spPr>
        <p:txBody>
          <a:bodyPr anchor="t">
            <a:spAutoFit/>
          </a:bodyPr>
          <a:lstStyle>
            <a:lvl1pPr marL="0" indent="0">
              <a:lnSpc>
                <a:spcPct val="100000"/>
              </a:lnSpc>
              <a:buSzTx/>
              <a:buNone/>
              <a:defRPr sz="2100" spc="63">
                <a:solidFill>
                  <a:srgbClr val="000000"/>
                </a:solidFill>
                <a:latin typeface="+mn-lt"/>
                <a:ea typeface="+mn-ea"/>
                <a:cs typeface="+mn-cs"/>
                <a:sym typeface="Capita-Bold"/>
              </a:defRPr>
            </a:lvl1pPr>
          </a:lstStyle>
          <a:p>
            <a:r>
              <a:t>–Christian Bauer</a:t>
            </a:r>
          </a:p>
        </p:txBody>
      </p:sp>
      <p:sp>
        <p:nvSpPr>
          <p:cNvPr id="93" name="„Zitat hier eingeben.“"/>
          <p:cNvSpPr>
            <a:spLocks noGrp="1"/>
          </p:cNvSpPr>
          <p:nvPr>
            <p:ph type="body" sz="quarter" idx="14"/>
          </p:nvPr>
        </p:nvSpPr>
        <p:spPr>
          <a:xfrm>
            <a:off x="1270000" y="4267200"/>
            <a:ext cx="10464800" cy="685800"/>
          </a:xfrm>
          <a:prstGeom prst="rect">
            <a:avLst/>
          </a:prstGeom>
        </p:spPr>
        <p:txBody>
          <a:bodyPr>
            <a:spAutoFit/>
          </a:bodyPr>
          <a:lstStyle>
            <a:lvl1pPr marL="0" indent="0" algn="ctr">
              <a:lnSpc>
                <a:spcPct val="100000"/>
              </a:lnSpc>
              <a:buSzTx/>
              <a:buNone/>
              <a:defRPr sz="3800" spc="0">
                <a:solidFill>
                  <a:srgbClr val="000000"/>
                </a:solidFill>
                <a:latin typeface="Helvetica Light"/>
                <a:ea typeface="Helvetica Light"/>
                <a:cs typeface="Helvetica Light"/>
                <a:sym typeface="Helvetica Light"/>
              </a:defRPr>
            </a:lvl1pPr>
          </a:lstStyle>
          <a:p>
            <a:r>
              <a:t>„Zitat hier eingeben.“ </a:t>
            </a:r>
          </a:p>
        </p:txBody>
      </p:sp>
      <p:sp>
        <p:nvSpPr>
          <p:cNvPr id="9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Titeltext</a:t>
            </a:r>
          </a:p>
        </p:txBody>
      </p:sp>
      <p:sp>
        <p:nvSpPr>
          <p:cNvPr id="3" name="Textebene 1…"/>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Textebene 1</a:t>
            </a:r>
          </a:p>
          <a:p>
            <a:pPr lvl="1"/>
            <a:r>
              <a:t>Textebene 2</a:t>
            </a:r>
          </a:p>
          <a:p>
            <a:pPr lvl="2"/>
            <a:r>
              <a:t>Textebene 3</a:t>
            </a:r>
          </a:p>
          <a:p>
            <a:pPr lvl="3"/>
            <a:r>
              <a:t>Textebene 4</a:t>
            </a:r>
          </a:p>
          <a:p>
            <a:pPr lvl="4"/>
            <a:r>
              <a:t>Textebene 5</a:t>
            </a:r>
          </a:p>
        </p:txBody>
      </p:sp>
      <p:sp>
        <p:nvSpPr>
          <p:cNvPr id="4" name="Foliennumm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lgn="ctr">
              <a:spcBef>
                <a:spcPts val="0"/>
              </a:spcBef>
              <a:defRPr sz="1800" spc="0">
                <a:solidFill>
                  <a:srgbClr val="000000"/>
                </a:solidFill>
                <a:latin typeface="Helvetica Light"/>
                <a:ea typeface="Helvetica Light"/>
                <a:cs typeface="Helvetica Light"/>
                <a:sym typeface="Helvetica Light"/>
              </a:defRPr>
            </a:lvl1pPr>
          </a:lstStyle>
          <a:p>
            <a:fld id="{86CB4B4D-7CA3-9044-876B-883B54F8677D}" type="slidenum">
              <a:t>‹Nr.›</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Lst>
  <p:transition spd="med"/>
  <p:txStyles>
    <p:titleStyle>
      <a:lvl1pPr marL="0" marR="0" indent="0" algn="ctr" defTabSz="584200" rtl="0" latinLnBrk="0">
        <a:lnSpc>
          <a:spcPct val="100000"/>
        </a:lnSpc>
        <a:spcBef>
          <a:spcPts val="0"/>
        </a:spcBef>
        <a:spcAft>
          <a:spcPts val="0"/>
        </a:spcAft>
        <a:buClrTx/>
        <a:buSzTx/>
        <a:buFontTx/>
        <a:buNone/>
        <a:tabLst/>
        <a:defRPr sz="5400" b="0" i="0" u="none" strike="noStrike" cap="none" spc="0" baseline="0">
          <a:solidFill>
            <a:srgbClr val="FFFFFF"/>
          </a:solidFill>
          <a:uFillTx/>
          <a:latin typeface="+mn-lt"/>
          <a:ea typeface="+mn-ea"/>
          <a:cs typeface="+mn-cs"/>
          <a:sym typeface="Capita-Bold"/>
        </a:defRPr>
      </a:lvl1pPr>
      <a:lvl2pPr marL="0" marR="0" indent="228600" algn="ctr" defTabSz="584200" rtl="0" latinLnBrk="0">
        <a:lnSpc>
          <a:spcPct val="100000"/>
        </a:lnSpc>
        <a:spcBef>
          <a:spcPts val="0"/>
        </a:spcBef>
        <a:spcAft>
          <a:spcPts val="0"/>
        </a:spcAft>
        <a:buClrTx/>
        <a:buSzTx/>
        <a:buFontTx/>
        <a:buNone/>
        <a:tabLst/>
        <a:defRPr sz="5400" b="0" i="0" u="none" strike="noStrike" cap="none" spc="0" baseline="0">
          <a:solidFill>
            <a:srgbClr val="FFFFFF"/>
          </a:solidFill>
          <a:uFillTx/>
          <a:latin typeface="+mn-lt"/>
          <a:ea typeface="+mn-ea"/>
          <a:cs typeface="+mn-cs"/>
          <a:sym typeface="Capita-Bold"/>
        </a:defRPr>
      </a:lvl2pPr>
      <a:lvl3pPr marL="0" marR="0" indent="457200" algn="ctr" defTabSz="584200" rtl="0" latinLnBrk="0">
        <a:lnSpc>
          <a:spcPct val="100000"/>
        </a:lnSpc>
        <a:spcBef>
          <a:spcPts val="0"/>
        </a:spcBef>
        <a:spcAft>
          <a:spcPts val="0"/>
        </a:spcAft>
        <a:buClrTx/>
        <a:buSzTx/>
        <a:buFontTx/>
        <a:buNone/>
        <a:tabLst/>
        <a:defRPr sz="5400" b="0" i="0" u="none" strike="noStrike" cap="none" spc="0" baseline="0">
          <a:solidFill>
            <a:srgbClr val="FFFFFF"/>
          </a:solidFill>
          <a:uFillTx/>
          <a:latin typeface="+mn-lt"/>
          <a:ea typeface="+mn-ea"/>
          <a:cs typeface="+mn-cs"/>
          <a:sym typeface="Capita-Bold"/>
        </a:defRPr>
      </a:lvl3pPr>
      <a:lvl4pPr marL="0" marR="0" indent="685800" algn="ctr" defTabSz="584200" rtl="0" latinLnBrk="0">
        <a:lnSpc>
          <a:spcPct val="100000"/>
        </a:lnSpc>
        <a:spcBef>
          <a:spcPts val="0"/>
        </a:spcBef>
        <a:spcAft>
          <a:spcPts val="0"/>
        </a:spcAft>
        <a:buClrTx/>
        <a:buSzTx/>
        <a:buFontTx/>
        <a:buNone/>
        <a:tabLst/>
        <a:defRPr sz="5400" b="0" i="0" u="none" strike="noStrike" cap="none" spc="0" baseline="0">
          <a:solidFill>
            <a:srgbClr val="FFFFFF"/>
          </a:solidFill>
          <a:uFillTx/>
          <a:latin typeface="+mn-lt"/>
          <a:ea typeface="+mn-ea"/>
          <a:cs typeface="+mn-cs"/>
          <a:sym typeface="Capita-Bold"/>
        </a:defRPr>
      </a:lvl4pPr>
      <a:lvl5pPr marL="0" marR="0" indent="914400" algn="ctr" defTabSz="584200" rtl="0" latinLnBrk="0">
        <a:lnSpc>
          <a:spcPct val="100000"/>
        </a:lnSpc>
        <a:spcBef>
          <a:spcPts val="0"/>
        </a:spcBef>
        <a:spcAft>
          <a:spcPts val="0"/>
        </a:spcAft>
        <a:buClrTx/>
        <a:buSzTx/>
        <a:buFontTx/>
        <a:buNone/>
        <a:tabLst/>
        <a:defRPr sz="5400" b="0" i="0" u="none" strike="noStrike" cap="none" spc="0" baseline="0">
          <a:solidFill>
            <a:srgbClr val="FFFFFF"/>
          </a:solidFill>
          <a:uFillTx/>
          <a:latin typeface="+mn-lt"/>
          <a:ea typeface="+mn-ea"/>
          <a:cs typeface="+mn-cs"/>
          <a:sym typeface="Capita-Bold"/>
        </a:defRPr>
      </a:lvl5pPr>
      <a:lvl6pPr marL="0" marR="0" indent="1143000" algn="ctr" defTabSz="584200" rtl="0" latinLnBrk="0">
        <a:lnSpc>
          <a:spcPct val="100000"/>
        </a:lnSpc>
        <a:spcBef>
          <a:spcPts val="0"/>
        </a:spcBef>
        <a:spcAft>
          <a:spcPts val="0"/>
        </a:spcAft>
        <a:buClrTx/>
        <a:buSzTx/>
        <a:buFontTx/>
        <a:buNone/>
        <a:tabLst/>
        <a:defRPr sz="5400" b="0" i="0" u="none" strike="noStrike" cap="none" spc="0" baseline="0">
          <a:solidFill>
            <a:srgbClr val="FFFFFF"/>
          </a:solidFill>
          <a:uFillTx/>
          <a:latin typeface="+mn-lt"/>
          <a:ea typeface="+mn-ea"/>
          <a:cs typeface="+mn-cs"/>
          <a:sym typeface="Capita-Bold"/>
        </a:defRPr>
      </a:lvl6pPr>
      <a:lvl7pPr marL="0" marR="0" indent="1371600" algn="ctr" defTabSz="584200" rtl="0" latinLnBrk="0">
        <a:lnSpc>
          <a:spcPct val="100000"/>
        </a:lnSpc>
        <a:spcBef>
          <a:spcPts val="0"/>
        </a:spcBef>
        <a:spcAft>
          <a:spcPts val="0"/>
        </a:spcAft>
        <a:buClrTx/>
        <a:buSzTx/>
        <a:buFontTx/>
        <a:buNone/>
        <a:tabLst/>
        <a:defRPr sz="5400" b="0" i="0" u="none" strike="noStrike" cap="none" spc="0" baseline="0">
          <a:solidFill>
            <a:srgbClr val="FFFFFF"/>
          </a:solidFill>
          <a:uFillTx/>
          <a:latin typeface="+mn-lt"/>
          <a:ea typeface="+mn-ea"/>
          <a:cs typeface="+mn-cs"/>
          <a:sym typeface="Capita-Bold"/>
        </a:defRPr>
      </a:lvl7pPr>
      <a:lvl8pPr marL="0" marR="0" indent="1600200" algn="ctr" defTabSz="584200" rtl="0" latinLnBrk="0">
        <a:lnSpc>
          <a:spcPct val="100000"/>
        </a:lnSpc>
        <a:spcBef>
          <a:spcPts val="0"/>
        </a:spcBef>
        <a:spcAft>
          <a:spcPts val="0"/>
        </a:spcAft>
        <a:buClrTx/>
        <a:buSzTx/>
        <a:buFontTx/>
        <a:buNone/>
        <a:tabLst/>
        <a:defRPr sz="5400" b="0" i="0" u="none" strike="noStrike" cap="none" spc="0" baseline="0">
          <a:solidFill>
            <a:srgbClr val="FFFFFF"/>
          </a:solidFill>
          <a:uFillTx/>
          <a:latin typeface="+mn-lt"/>
          <a:ea typeface="+mn-ea"/>
          <a:cs typeface="+mn-cs"/>
          <a:sym typeface="Capita-Bold"/>
        </a:defRPr>
      </a:lvl8pPr>
      <a:lvl9pPr marL="0" marR="0" indent="1828800" algn="ctr" defTabSz="584200" rtl="0" latinLnBrk="0">
        <a:lnSpc>
          <a:spcPct val="100000"/>
        </a:lnSpc>
        <a:spcBef>
          <a:spcPts val="0"/>
        </a:spcBef>
        <a:spcAft>
          <a:spcPts val="0"/>
        </a:spcAft>
        <a:buClrTx/>
        <a:buSzTx/>
        <a:buFontTx/>
        <a:buNone/>
        <a:tabLst/>
        <a:defRPr sz="5400" b="0" i="0" u="none" strike="noStrike" cap="none" spc="0" baseline="0">
          <a:solidFill>
            <a:srgbClr val="FFFFFF"/>
          </a:solidFill>
          <a:uFillTx/>
          <a:latin typeface="+mn-lt"/>
          <a:ea typeface="+mn-ea"/>
          <a:cs typeface="+mn-cs"/>
          <a:sym typeface="Capita-Bold"/>
        </a:defRPr>
      </a:lvl9pPr>
    </p:titleStyle>
    <p:bodyStyle>
      <a:lvl1pPr marL="518583" marR="0" indent="-518583" algn="l" defTabSz="584200" rtl="0" latinLnBrk="0">
        <a:lnSpc>
          <a:spcPts val="4600"/>
        </a:lnSpc>
        <a:spcBef>
          <a:spcPts val="0"/>
        </a:spcBef>
        <a:spcAft>
          <a:spcPts val="0"/>
        </a:spcAft>
        <a:buClrTx/>
        <a:buSzPct val="75000"/>
        <a:buFontTx/>
        <a:buChar char="•"/>
        <a:tabLst/>
        <a:defRPr sz="4200" b="0" i="0" u="none" strike="noStrike" cap="none" spc="84" baseline="0">
          <a:solidFill>
            <a:srgbClr val="FFFFFF"/>
          </a:solidFill>
          <a:uFillTx/>
          <a:latin typeface="Capita-Regular"/>
          <a:ea typeface="Capita-Regular"/>
          <a:cs typeface="Capita-Regular"/>
          <a:sym typeface="Capita-Regular"/>
        </a:defRPr>
      </a:lvl1pPr>
      <a:lvl2pPr marL="963083" marR="0" indent="-518583" algn="l" defTabSz="584200" rtl="0" latinLnBrk="0">
        <a:lnSpc>
          <a:spcPts val="4600"/>
        </a:lnSpc>
        <a:spcBef>
          <a:spcPts val="0"/>
        </a:spcBef>
        <a:spcAft>
          <a:spcPts val="0"/>
        </a:spcAft>
        <a:buClrTx/>
        <a:buSzPct val="75000"/>
        <a:buFontTx/>
        <a:buChar char="•"/>
        <a:tabLst/>
        <a:defRPr sz="4200" b="0" i="0" u="none" strike="noStrike" cap="none" spc="84" baseline="0">
          <a:solidFill>
            <a:srgbClr val="FFFFFF"/>
          </a:solidFill>
          <a:uFillTx/>
          <a:latin typeface="Capita-Regular"/>
          <a:ea typeface="Capita-Regular"/>
          <a:cs typeface="Capita-Regular"/>
          <a:sym typeface="Capita-Regular"/>
        </a:defRPr>
      </a:lvl2pPr>
      <a:lvl3pPr marL="1407583" marR="0" indent="-518583" algn="l" defTabSz="584200" rtl="0" latinLnBrk="0">
        <a:lnSpc>
          <a:spcPts val="4600"/>
        </a:lnSpc>
        <a:spcBef>
          <a:spcPts val="0"/>
        </a:spcBef>
        <a:spcAft>
          <a:spcPts val="0"/>
        </a:spcAft>
        <a:buClrTx/>
        <a:buSzPct val="75000"/>
        <a:buFontTx/>
        <a:buChar char="•"/>
        <a:tabLst/>
        <a:defRPr sz="4200" b="0" i="0" u="none" strike="noStrike" cap="none" spc="84" baseline="0">
          <a:solidFill>
            <a:srgbClr val="FFFFFF"/>
          </a:solidFill>
          <a:uFillTx/>
          <a:latin typeface="Capita-Regular"/>
          <a:ea typeface="Capita-Regular"/>
          <a:cs typeface="Capita-Regular"/>
          <a:sym typeface="Capita-Regular"/>
        </a:defRPr>
      </a:lvl3pPr>
      <a:lvl4pPr marL="1852083" marR="0" indent="-518583" algn="l" defTabSz="584200" rtl="0" latinLnBrk="0">
        <a:lnSpc>
          <a:spcPts val="4600"/>
        </a:lnSpc>
        <a:spcBef>
          <a:spcPts val="0"/>
        </a:spcBef>
        <a:spcAft>
          <a:spcPts val="0"/>
        </a:spcAft>
        <a:buClrTx/>
        <a:buSzPct val="75000"/>
        <a:buFontTx/>
        <a:buChar char="•"/>
        <a:tabLst/>
        <a:defRPr sz="4200" b="0" i="0" u="none" strike="noStrike" cap="none" spc="84" baseline="0">
          <a:solidFill>
            <a:srgbClr val="FFFFFF"/>
          </a:solidFill>
          <a:uFillTx/>
          <a:latin typeface="Capita-Regular"/>
          <a:ea typeface="Capita-Regular"/>
          <a:cs typeface="Capita-Regular"/>
          <a:sym typeface="Capita-Regular"/>
        </a:defRPr>
      </a:lvl4pPr>
      <a:lvl5pPr marL="2296583" marR="0" indent="-518583" algn="l" defTabSz="584200" rtl="0" latinLnBrk="0">
        <a:lnSpc>
          <a:spcPts val="4600"/>
        </a:lnSpc>
        <a:spcBef>
          <a:spcPts val="0"/>
        </a:spcBef>
        <a:spcAft>
          <a:spcPts val="0"/>
        </a:spcAft>
        <a:buClrTx/>
        <a:buSzPct val="75000"/>
        <a:buFontTx/>
        <a:buChar char="•"/>
        <a:tabLst/>
        <a:defRPr sz="4200" b="0" i="0" u="none" strike="noStrike" cap="none" spc="84" baseline="0">
          <a:solidFill>
            <a:srgbClr val="FFFFFF"/>
          </a:solidFill>
          <a:uFillTx/>
          <a:latin typeface="Capita-Regular"/>
          <a:ea typeface="Capita-Regular"/>
          <a:cs typeface="Capita-Regular"/>
          <a:sym typeface="Capita-Regular"/>
        </a:defRPr>
      </a:lvl5pPr>
      <a:lvl6pPr marL="2741083" marR="0" indent="-518583" algn="l" defTabSz="584200" rtl="0" latinLnBrk="0">
        <a:lnSpc>
          <a:spcPts val="4600"/>
        </a:lnSpc>
        <a:spcBef>
          <a:spcPts val="0"/>
        </a:spcBef>
        <a:spcAft>
          <a:spcPts val="0"/>
        </a:spcAft>
        <a:buClrTx/>
        <a:buSzPct val="75000"/>
        <a:buFontTx/>
        <a:buChar char="•"/>
        <a:tabLst/>
        <a:defRPr sz="4200" b="0" i="0" u="none" strike="noStrike" cap="none" spc="84" baseline="0">
          <a:solidFill>
            <a:srgbClr val="FFFFFF"/>
          </a:solidFill>
          <a:uFillTx/>
          <a:latin typeface="Capita-Regular"/>
          <a:ea typeface="Capita-Regular"/>
          <a:cs typeface="Capita-Regular"/>
          <a:sym typeface="Capita-Regular"/>
        </a:defRPr>
      </a:lvl6pPr>
      <a:lvl7pPr marL="3185583" marR="0" indent="-518583" algn="l" defTabSz="584200" rtl="0" latinLnBrk="0">
        <a:lnSpc>
          <a:spcPts val="4600"/>
        </a:lnSpc>
        <a:spcBef>
          <a:spcPts val="0"/>
        </a:spcBef>
        <a:spcAft>
          <a:spcPts val="0"/>
        </a:spcAft>
        <a:buClrTx/>
        <a:buSzPct val="75000"/>
        <a:buFontTx/>
        <a:buChar char="•"/>
        <a:tabLst/>
        <a:defRPr sz="4200" b="0" i="0" u="none" strike="noStrike" cap="none" spc="84" baseline="0">
          <a:solidFill>
            <a:srgbClr val="FFFFFF"/>
          </a:solidFill>
          <a:uFillTx/>
          <a:latin typeface="Capita-Regular"/>
          <a:ea typeface="Capita-Regular"/>
          <a:cs typeface="Capita-Regular"/>
          <a:sym typeface="Capita-Regular"/>
        </a:defRPr>
      </a:lvl7pPr>
      <a:lvl8pPr marL="3630083" marR="0" indent="-518583" algn="l" defTabSz="584200" rtl="0" latinLnBrk="0">
        <a:lnSpc>
          <a:spcPts val="4600"/>
        </a:lnSpc>
        <a:spcBef>
          <a:spcPts val="0"/>
        </a:spcBef>
        <a:spcAft>
          <a:spcPts val="0"/>
        </a:spcAft>
        <a:buClrTx/>
        <a:buSzPct val="75000"/>
        <a:buFontTx/>
        <a:buChar char="•"/>
        <a:tabLst/>
        <a:defRPr sz="4200" b="0" i="0" u="none" strike="noStrike" cap="none" spc="84" baseline="0">
          <a:solidFill>
            <a:srgbClr val="FFFFFF"/>
          </a:solidFill>
          <a:uFillTx/>
          <a:latin typeface="Capita-Regular"/>
          <a:ea typeface="Capita-Regular"/>
          <a:cs typeface="Capita-Regular"/>
          <a:sym typeface="Capita-Regular"/>
        </a:defRPr>
      </a:lvl8pPr>
      <a:lvl9pPr marL="4074583" marR="0" indent="-518583" algn="l" defTabSz="584200" rtl="0" latinLnBrk="0">
        <a:lnSpc>
          <a:spcPts val="4600"/>
        </a:lnSpc>
        <a:spcBef>
          <a:spcPts val="0"/>
        </a:spcBef>
        <a:spcAft>
          <a:spcPts val="0"/>
        </a:spcAft>
        <a:buClrTx/>
        <a:buSzPct val="75000"/>
        <a:buFontTx/>
        <a:buChar char="•"/>
        <a:tabLst/>
        <a:defRPr sz="4200" b="0" i="0" u="none" strike="noStrike" cap="none" spc="84" baseline="0">
          <a:solidFill>
            <a:srgbClr val="FFFFFF"/>
          </a:solidFill>
          <a:uFillTx/>
          <a:latin typeface="Capita-Regular"/>
          <a:ea typeface="Capita-Regular"/>
          <a:cs typeface="Capita-Regular"/>
          <a:sym typeface="Capita-Regular"/>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tif"/><Relationship Id="rId5" Type="http://schemas.openxmlformats.org/officeDocument/2006/relationships/image" Target="../media/image17.emf"/><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Bildschirmfoto 2020-03-10 um 14.02.39.png" descr="Bildschirmfoto 2020-03-10 um 14.02.39.png"/>
          <p:cNvPicPr>
            <a:picLocks noChangeAspect="1"/>
          </p:cNvPicPr>
          <p:nvPr/>
        </p:nvPicPr>
        <p:blipFill>
          <a:blip r:embed="rId2"/>
          <a:srcRect l="4873" r="21236"/>
          <a:stretch>
            <a:fillRect/>
          </a:stretch>
        </p:blipFill>
        <p:spPr>
          <a:xfrm>
            <a:off x="-48745" y="-51877"/>
            <a:ext cx="13102291" cy="9804563"/>
          </a:xfrm>
          <a:prstGeom prst="rect">
            <a:avLst/>
          </a:prstGeom>
          <a:ln w="12700">
            <a:miter lim="400000"/>
          </a:ln>
        </p:spPr>
      </p:pic>
      <p:sp>
        <p:nvSpPr>
          <p:cNvPr id="145" name="L’initiative pour des multinationales responsables"/>
          <p:cNvSpPr txBox="1"/>
          <p:nvPr/>
        </p:nvSpPr>
        <p:spPr>
          <a:xfrm>
            <a:off x="173265" y="6562105"/>
            <a:ext cx="12831535" cy="2798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50800" tIns="50800" rIns="50800" bIns="50800" anchor="ctr">
            <a:spAutoFit/>
          </a:bodyPr>
          <a:lstStyle>
            <a:lvl1pPr>
              <a:lnSpc>
                <a:spcPct val="80000"/>
              </a:lnSpc>
              <a:spcBef>
                <a:spcPts val="0"/>
              </a:spcBef>
              <a:defRPr sz="7200" spc="144">
                <a:latin typeface="+mn-lt"/>
                <a:ea typeface="+mn-ea"/>
                <a:cs typeface="+mn-cs"/>
                <a:sym typeface="Capita-Bold"/>
              </a:defRPr>
            </a:lvl1pPr>
          </a:lstStyle>
          <a:p>
            <a:r>
              <a:rPr dirty="0"/>
              <a:t>L’initiative pour</a:t>
            </a:r>
            <a:endParaRPr lang="fr-CH" dirty="0"/>
          </a:p>
          <a:p>
            <a:r>
              <a:rPr dirty="0"/>
              <a:t>des multinationales responsables</a:t>
            </a:r>
          </a:p>
        </p:txBody>
      </p:sp>
      <p:pic>
        <p:nvPicPr>
          <p:cNvPr id="146" name="KVI_Logo_RZ_F_rgb.pdf" descr="KVI_Logo_RZ_F_rgb.pdf"/>
          <p:cNvPicPr>
            <a:picLocks noChangeAspect="1"/>
          </p:cNvPicPr>
          <p:nvPr/>
        </p:nvPicPr>
        <p:blipFill>
          <a:blip r:embed="rId3"/>
          <a:stretch>
            <a:fillRect/>
          </a:stretch>
        </p:blipFill>
        <p:spPr>
          <a:xfrm>
            <a:off x="355320" y="299186"/>
            <a:ext cx="3232112" cy="904992"/>
          </a:xfrm>
          <a:prstGeom prst="rect">
            <a:avLst/>
          </a:prstGeom>
          <a:ln w="12700">
            <a:miter lim="400000"/>
          </a:ln>
        </p:spPr>
      </p:pic>
      <p:pic>
        <p:nvPicPr>
          <p:cNvPr id="5" name="Grafik 4">
            <a:extLst>
              <a:ext uri="{FF2B5EF4-FFF2-40B4-BE49-F238E27FC236}">
                <a16:creationId xmlns:a16="http://schemas.microsoft.com/office/drawing/2014/main" id="{729AA7C4-B8EE-8B47-A968-AF5F5C73F3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92232" y="328018"/>
            <a:ext cx="2757528" cy="1042599"/>
          </a:xfrm>
          <a:prstGeom prst="rect">
            <a:avLst/>
          </a:prstGeom>
        </p:spPr>
      </p:pic>
    </p:spTree>
    <p:extLst>
      <p:ext uri="{BB962C8B-B14F-4D97-AF65-F5344CB8AC3E}">
        <p14:creationId xmlns:p14="http://schemas.microsoft.com/office/powerpoint/2010/main" val="412959728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119"/>
        </a:solidFill>
        <a:effectLst/>
      </p:bgPr>
    </p:bg>
    <p:spTree>
      <p:nvGrpSpPr>
        <p:cNvPr id="1" name=""/>
        <p:cNvGrpSpPr/>
        <p:nvPr/>
      </p:nvGrpSpPr>
      <p:grpSpPr>
        <a:xfrm>
          <a:off x="0" y="0"/>
          <a:ext cx="0" cy="0"/>
          <a:chOff x="0" y="0"/>
          <a:chExt cx="0" cy="0"/>
        </a:xfrm>
      </p:grpSpPr>
      <p:sp>
        <p:nvSpPr>
          <p:cNvPr id="184" name="Wer unterstützt die Initiative?"/>
          <p:cNvSpPr txBox="1">
            <a:spLocks noGrp="1"/>
          </p:cNvSpPr>
          <p:nvPr>
            <p:ph type="title"/>
          </p:nvPr>
        </p:nvSpPr>
        <p:spPr>
          <a:prstGeom prst="rect">
            <a:avLst/>
          </a:prstGeom>
        </p:spPr>
        <p:txBody>
          <a:bodyPr/>
          <a:lstStyle/>
          <a:p>
            <a:r>
              <a:rPr lang="de-CH" dirty="0">
                <a:solidFill>
                  <a:srgbClr val="103C55"/>
                </a:solidFill>
              </a:rPr>
              <a:t>Large </a:t>
            </a:r>
            <a:r>
              <a:rPr lang="de-CH" dirty="0" err="1">
                <a:solidFill>
                  <a:srgbClr val="103C55"/>
                </a:solidFill>
              </a:rPr>
              <a:t>soutien</a:t>
            </a:r>
            <a:r>
              <a:rPr lang="de-CH" dirty="0">
                <a:solidFill>
                  <a:srgbClr val="103C55"/>
                </a:solidFill>
              </a:rPr>
              <a:t> de </a:t>
            </a:r>
            <a:r>
              <a:rPr lang="de-CH" dirty="0" err="1">
                <a:solidFill>
                  <a:srgbClr val="103C55"/>
                </a:solidFill>
              </a:rPr>
              <a:t>l’église</a:t>
            </a:r>
            <a:endParaRPr dirty="0">
              <a:solidFill>
                <a:srgbClr val="103C55"/>
              </a:solidFill>
            </a:endParaRPr>
          </a:p>
        </p:txBody>
      </p:sp>
    </p:spTree>
    <p:extLst>
      <p:ext uri="{BB962C8B-B14F-4D97-AF65-F5344CB8AC3E}">
        <p14:creationId xmlns:p14="http://schemas.microsoft.com/office/powerpoint/2010/main" val="383033657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schirmfoto 2020-03-12 um 18.46.11.png" descr="Bildschirmfoto 2020-03-12 um 18.46.11.png">
            <a:extLst>
              <a:ext uri="{FF2B5EF4-FFF2-40B4-BE49-F238E27FC236}">
                <a16:creationId xmlns:a16="http://schemas.microsoft.com/office/drawing/2014/main" id="{14D7A23A-AA8C-AF42-8634-C1AE30490DC5}"/>
              </a:ext>
            </a:extLst>
          </p:cNvPr>
          <p:cNvPicPr>
            <a:picLocks noChangeAspect="1"/>
          </p:cNvPicPr>
          <p:nvPr/>
        </p:nvPicPr>
        <p:blipFill>
          <a:blip r:embed="rId3"/>
          <a:stretch>
            <a:fillRect/>
          </a:stretch>
        </p:blipFill>
        <p:spPr>
          <a:xfrm>
            <a:off x="9055370" y="478222"/>
            <a:ext cx="3433291" cy="1316711"/>
          </a:xfrm>
          <a:prstGeom prst="rect">
            <a:avLst/>
          </a:prstGeom>
          <a:ln w="12700">
            <a:miter lim="400000"/>
          </a:ln>
        </p:spPr>
      </p:pic>
      <p:pic>
        <p:nvPicPr>
          <p:cNvPr id="5" name="Grafik 4">
            <a:extLst>
              <a:ext uri="{FF2B5EF4-FFF2-40B4-BE49-F238E27FC236}">
                <a16:creationId xmlns:a16="http://schemas.microsoft.com/office/drawing/2014/main" id="{ADBD479B-B50A-F14C-A63A-A9685A8135E5}"/>
              </a:ext>
            </a:extLst>
          </p:cNvPr>
          <p:cNvPicPr>
            <a:picLocks noChangeAspect="1"/>
          </p:cNvPicPr>
          <p:nvPr/>
        </p:nvPicPr>
        <p:blipFill>
          <a:blip r:embed="rId4"/>
          <a:stretch>
            <a:fillRect/>
          </a:stretch>
        </p:blipFill>
        <p:spPr>
          <a:xfrm>
            <a:off x="2805427" y="3393813"/>
            <a:ext cx="7456233" cy="5008942"/>
          </a:xfrm>
          <a:prstGeom prst="rect">
            <a:avLst/>
          </a:prstGeom>
        </p:spPr>
      </p:pic>
      <p:pic>
        <p:nvPicPr>
          <p:cNvPr id="6" name="Grafik 5">
            <a:extLst>
              <a:ext uri="{FF2B5EF4-FFF2-40B4-BE49-F238E27FC236}">
                <a16:creationId xmlns:a16="http://schemas.microsoft.com/office/drawing/2014/main" id="{899B6715-64DD-D848-AFE2-42BD8FB484D3}"/>
              </a:ext>
            </a:extLst>
          </p:cNvPr>
          <p:cNvPicPr>
            <a:picLocks noChangeAspect="1"/>
          </p:cNvPicPr>
          <p:nvPr/>
        </p:nvPicPr>
        <p:blipFill>
          <a:blip r:embed="rId5"/>
          <a:stretch>
            <a:fillRect/>
          </a:stretch>
        </p:blipFill>
        <p:spPr>
          <a:xfrm>
            <a:off x="258069" y="8587421"/>
            <a:ext cx="12488661" cy="857292"/>
          </a:xfrm>
          <a:prstGeom prst="rect">
            <a:avLst/>
          </a:prstGeom>
        </p:spPr>
      </p:pic>
      <p:sp>
        <p:nvSpPr>
          <p:cNvPr id="7" name="Rechteck 6">
            <a:extLst>
              <a:ext uri="{FF2B5EF4-FFF2-40B4-BE49-F238E27FC236}">
                <a16:creationId xmlns:a16="http://schemas.microsoft.com/office/drawing/2014/main" id="{FECF44AA-10DE-0C4A-9587-9FAA9B00D783}"/>
              </a:ext>
            </a:extLst>
          </p:cNvPr>
          <p:cNvSpPr/>
          <p:nvPr/>
        </p:nvSpPr>
        <p:spPr>
          <a:xfrm>
            <a:off x="10261660" y="8033423"/>
            <a:ext cx="2730440" cy="369332"/>
          </a:xfrm>
          <a:prstGeom prst="rect">
            <a:avLst/>
          </a:prstGeom>
        </p:spPr>
        <p:txBody>
          <a:bodyPr wrap="square">
            <a:spAutoFit/>
          </a:bodyPr>
          <a:lstStyle/>
          <a:p>
            <a:r>
              <a:rPr lang="de-CH" sz="1800" dirty="0">
                <a:solidFill>
                  <a:srgbClr val="103C55"/>
                </a:solidFill>
                <a:latin typeface="Open Sans Light" panose="020B0306030504020204" pitchFamily="34" charset="0"/>
              </a:rPr>
              <a:t>* En </a:t>
            </a:r>
            <a:r>
              <a:rPr lang="de-CH" sz="1800" dirty="0" err="1">
                <a:solidFill>
                  <a:srgbClr val="103C55"/>
                </a:solidFill>
                <a:latin typeface="Open Sans Light" panose="020B0306030504020204" pitchFamily="34" charset="0"/>
              </a:rPr>
              <a:t>voici</a:t>
            </a:r>
            <a:r>
              <a:rPr lang="de-CH" sz="1800" dirty="0">
                <a:solidFill>
                  <a:srgbClr val="103C55"/>
                </a:solidFill>
                <a:latin typeface="Open Sans Light" panose="020B0306030504020204" pitchFamily="34" charset="0"/>
              </a:rPr>
              <a:t> </a:t>
            </a:r>
            <a:r>
              <a:rPr lang="de-CH" sz="1800" dirty="0" err="1">
                <a:solidFill>
                  <a:srgbClr val="103C55"/>
                </a:solidFill>
                <a:latin typeface="Open Sans Light" panose="020B0306030504020204" pitchFamily="34" charset="0"/>
              </a:rPr>
              <a:t>un</a:t>
            </a:r>
            <a:r>
              <a:rPr lang="de-CH" sz="1800" dirty="0">
                <a:solidFill>
                  <a:srgbClr val="103C55"/>
                </a:solidFill>
                <a:latin typeface="Open Sans Light" panose="020B0306030504020204" pitchFamily="34" charset="0"/>
              </a:rPr>
              <a:t> </a:t>
            </a:r>
            <a:r>
              <a:rPr lang="de-CH" sz="1800" dirty="0" err="1">
                <a:solidFill>
                  <a:srgbClr val="103C55"/>
                </a:solidFill>
                <a:latin typeface="Open Sans Light" panose="020B0306030504020204" pitchFamily="34" charset="0"/>
              </a:rPr>
              <a:t>aperçu</a:t>
            </a:r>
            <a:r>
              <a:rPr lang="de-CH" sz="1800" dirty="0">
                <a:solidFill>
                  <a:srgbClr val="103C55"/>
                </a:solidFill>
                <a:latin typeface="Open Sans Light" panose="020B0306030504020204" pitchFamily="34" charset="0"/>
              </a:rPr>
              <a:t> :</a:t>
            </a:r>
          </a:p>
        </p:txBody>
      </p:sp>
      <p:sp>
        <p:nvSpPr>
          <p:cNvPr id="8" name="Textfeld 7">
            <a:extLst>
              <a:ext uri="{FF2B5EF4-FFF2-40B4-BE49-F238E27FC236}">
                <a16:creationId xmlns:a16="http://schemas.microsoft.com/office/drawing/2014/main" id="{F3468A25-C68B-7E43-A9B9-3AD4C80041DD}"/>
              </a:ext>
            </a:extLst>
          </p:cNvPr>
          <p:cNvSpPr txBox="1"/>
          <p:nvPr/>
        </p:nvSpPr>
        <p:spPr>
          <a:xfrm>
            <a:off x="914400" y="1147762"/>
            <a:ext cx="8663940" cy="23878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buFont typeface="Arial" panose="020B0604020202020204" pitchFamily="34" charset="0"/>
              <a:buChar char="•"/>
            </a:pPr>
            <a:r>
              <a:rPr lang="de-CH" sz="3200" b="1" dirty="0" err="1">
                <a:solidFill>
                  <a:srgbClr val="103C55"/>
                </a:solidFill>
              </a:rPr>
              <a:t>Conférence</a:t>
            </a:r>
            <a:r>
              <a:rPr lang="de-CH" sz="3200" b="1" dirty="0">
                <a:solidFill>
                  <a:srgbClr val="103C55"/>
                </a:solidFill>
              </a:rPr>
              <a:t> des </a:t>
            </a:r>
            <a:r>
              <a:rPr lang="de-CH" sz="3200" b="1" dirty="0" err="1">
                <a:solidFill>
                  <a:srgbClr val="103C55"/>
                </a:solidFill>
              </a:rPr>
              <a:t>évêques</a:t>
            </a:r>
            <a:r>
              <a:rPr lang="de-CH" sz="3200" b="1" dirty="0">
                <a:solidFill>
                  <a:srgbClr val="103C55"/>
                </a:solidFill>
              </a:rPr>
              <a:t> </a:t>
            </a:r>
            <a:r>
              <a:rPr lang="de-CH" sz="3200" b="1" dirty="0" err="1">
                <a:solidFill>
                  <a:srgbClr val="103C55"/>
                </a:solidFill>
              </a:rPr>
              <a:t>suisses</a:t>
            </a:r>
            <a:endParaRPr lang="de-CH" sz="3200" dirty="0">
              <a:solidFill>
                <a:srgbClr val="103C55"/>
              </a:solidFill>
            </a:endParaRPr>
          </a:p>
          <a:p>
            <a:pPr marL="571500" indent="-571500">
              <a:buFont typeface="Arial" panose="020B0604020202020204" pitchFamily="34" charset="0"/>
              <a:buChar char="•"/>
            </a:pPr>
            <a:r>
              <a:rPr lang="de-CH" sz="3200" b="1" dirty="0" err="1">
                <a:solidFill>
                  <a:srgbClr val="103C55"/>
                </a:solidFill>
              </a:rPr>
              <a:t>Église</a:t>
            </a:r>
            <a:r>
              <a:rPr lang="de-CH" sz="3200" b="1" dirty="0">
                <a:solidFill>
                  <a:srgbClr val="103C55"/>
                </a:solidFill>
              </a:rPr>
              <a:t> </a:t>
            </a:r>
            <a:r>
              <a:rPr lang="de-CH" sz="3200" b="1" dirty="0" err="1">
                <a:solidFill>
                  <a:srgbClr val="103C55"/>
                </a:solidFill>
              </a:rPr>
              <a:t>évangélique</a:t>
            </a:r>
            <a:r>
              <a:rPr lang="de-CH" sz="3200" b="1" dirty="0">
                <a:solidFill>
                  <a:srgbClr val="103C55"/>
                </a:solidFill>
              </a:rPr>
              <a:t> </a:t>
            </a:r>
            <a:r>
              <a:rPr lang="de-CH" sz="3200" b="1" dirty="0" err="1">
                <a:solidFill>
                  <a:srgbClr val="103C55"/>
                </a:solidFill>
              </a:rPr>
              <a:t>réformée</a:t>
            </a:r>
            <a:r>
              <a:rPr lang="de-CH" sz="3200" b="1" dirty="0">
                <a:solidFill>
                  <a:srgbClr val="103C55"/>
                </a:solidFill>
              </a:rPr>
              <a:t> de Suisse</a:t>
            </a:r>
            <a:endParaRPr lang="de-CH" sz="3200" dirty="0">
              <a:solidFill>
                <a:srgbClr val="103C55"/>
              </a:solidFill>
            </a:endParaRPr>
          </a:p>
          <a:p>
            <a:pPr marL="571500" indent="-571500">
              <a:buFont typeface="Arial" panose="020B0604020202020204" pitchFamily="34" charset="0"/>
              <a:buChar char="•"/>
            </a:pPr>
            <a:r>
              <a:rPr lang="de-CH" sz="3200" b="1" dirty="0" err="1">
                <a:solidFill>
                  <a:srgbClr val="103C55"/>
                </a:solidFill>
              </a:rPr>
              <a:t>Réseau</a:t>
            </a:r>
            <a:r>
              <a:rPr lang="de-CH" sz="3200" b="1" dirty="0">
                <a:solidFill>
                  <a:srgbClr val="103C55"/>
                </a:solidFill>
              </a:rPr>
              <a:t> </a:t>
            </a:r>
            <a:r>
              <a:rPr lang="de-CH" sz="3200" b="1" dirty="0" err="1">
                <a:solidFill>
                  <a:srgbClr val="103C55"/>
                </a:solidFill>
              </a:rPr>
              <a:t>évangélique</a:t>
            </a:r>
            <a:r>
              <a:rPr lang="de-CH" sz="3200" b="1" dirty="0">
                <a:solidFill>
                  <a:srgbClr val="103C55"/>
                </a:solidFill>
              </a:rPr>
              <a:t> </a:t>
            </a:r>
            <a:r>
              <a:rPr lang="de-CH" sz="3200" b="1" dirty="0" err="1">
                <a:solidFill>
                  <a:srgbClr val="103C55"/>
                </a:solidFill>
              </a:rPr>
              <a:t>suisse</a:t>
            </a:r>
            <a:endParaRPr lang="de-CH" sz="3200" dirty="0">
              <a:solidFill>
                <a:srgbClr val="103C55"/>
              </a:solidFill>
            </a:endParaRPr>
          </a:p>
        </p:txBody>
      </p:sp>
      <p:pic>
        <p:nvPicPr>
          <p:cNvPr id="13" name="Grafik 12">
            <a:extLst>
              <a:ext uri="{FF2B5EF4-FFF2-40B4-BE49-F238E27FC236}">
                <a16:creationId xmlns:a16="http://schemas.microsoft.com/office/drawing/2014/main" id="{46E67698-54B1-6844-ABA5-BDBA45FA85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0693" y="8672917"/>
            <a:ext cx="647731" cy="705861"/>
          </a:xfrm>
          <a:prstGeom prst="rect">
            <a:avLst/>
          </a:prstGeom>
        </p:spPr>
      </p:pic>
      <p:sp>
        <p:nvSpPr>
          <p:cNvPr id="16" name="Rechteck 15">
            <a:extLst>
              <a:ext uri="{FF2B5EF4-FFF2-40B4-BE49-F238E27FC236}">
                <a16:creationId xmlns:a16="http://schemas.microsoft.com/office/drawing/2014/main" id="{FEFB5ED7-AE62-274B-940E-6CA3165695F6}"/>
              </a:ext>
            </a:extLst>
          </p:cNvPr>
          <p:cNvSpPr/>
          <p:nvPr/>
        </p:nvSpPr>
        <p:spPr>
          <a:xfrm>
            <a:off x="10098157" y="8402755"/>
            <a:ext cx="980660" cy="1226624"/>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de-DE"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5" name="Grafik 14">
            <a:extLst>
              <a:ext uri="{FF2B5EF4-FFF2-40B4-BE49-F238E27FC236}">
                <a16:creationId xmlns:a16="http://schemas.microsoft.com/office/drawing/2014/main" id="{839FBAA4-9BD1-4643-B8A9-25CCB31DFF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1660" y="8663773"/>
            <a:ext cx="641146" cy="764335"/>
          </a:xfrm>
          <a:prstGeom prst="rect">
            <a:avLst/>
          </a:prstGeom>
        </p:spPr>
      </p:pic>
    </p:spTree>
    <p:extLst>
      <p:ext uri="{BB962C8B-B14F-4D97-AF65-F5344CB8AC3E}">
        <p14:creationId xmlns:p14="http://schemas.microsoft.com/office/powerpoint/2010/main" val="212073970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6F91322-F626-0D48-B499-1996E71DC1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771" y="5436006"/>
            <a:ext cx="12951259" cy="4317594"/>
          </a:xfrm>
          <a:prstGeom prst="rect">
            <a:avLst/>
          </a:prstGeom>
        </p:spPr>
      </p:pic>
      <p:sp>
        <p:nvSpPr>
          <p:cNvPr id="3" name="Rechteck 2">
            <a:extLst>
              <a:ext uri="{FF2B5EF4-FFF2-40B4-BE49-F238E27FC236}">
                <a16:creationId xmlns:a16="http://schemas.microsoft.com/office/drawing/2014/main" id="{FE61B34A-9C71-F84E-97AF-319B2C55ED31}"/>
              </a:ext>
            </a:extLst>
          </p:cNvPr>
          <p:cNvSpPr/>
          <p:nvPr/>
        </p:nvSpPr>
        <p:spPr>
          <a:xfrm>
            <a:off x="837738" y="1963103"/>
            <a:ext cx="11329324" cy="2354491"/>
          </a:xfrm>
          <a:prstGeom prst="rect">
            <a:avLst/>
          </a:prstGeom>
        </p:spPr>
        <p:txBody>
          <a:bodyPr wrap="square">
            <a:spAutoFit/>
          </a:bodyPr>
          <a:lstStyle/>
          <a:p>
            <a:pPr algn="ctr"/>
            <a:r>
              <a:rPr lang="de-CH" b="1" dirty="0">
                <a:solidFill>
                  <a:srgbClr val="FFC830"/>
                </a:solidFill>
                <a:latin typeface="Open Sans" panose="020B0606030504020204" pitchFamily="34" charset="0"/>
              </a:rPr>
              <a:t>«</a:t>
            </a:r>
            <a:r>
              <a:rPr lang="de-CH" sz="4000" b="1" dirty="0" err="1">
                <a:solidFill>
                  <a:srgbClr val="236088"/>
                </a:solidFill>
                <a:latin typeface="Open Sans" panose="020B0606030504020204" pitchFamily="34" charset="0"/>
                <a:ea typeface="Open Sans" panose="020B0606030504020204" pitchFamily="34" charset="0"/>
                <a:cs typeface="Open Sans" panose="020B0606030504020204" pitchFamily="34" charset="0"/>
              </a:rPr>
              <a:t>Ouvre</a:t>
            </a:r>
            <a:r>
              <a:rPr lang="de-CH" sz="4000" b="1" dirty="0">
                <a:solidFill>
                  <a:srgbClr val="236088"/>
                </a:solidFill>
                <a:latin typeface="Open Sans" panose="020B0606030504020204" pitchFamily="34" charset="0"/>
                <a:ea typeface="Open Sans" panose="020B0606030504020204" pitchFamily="34" charset="0"/>
                <a:cs typeface="Open Sans" panose="020B0606030504020204" pitchFamily="34" charset="0"/>
              </a:rPr>
              <a:t> </a:t>
            </a:r>
            <a:r>
              <a:rPr lang="de-CH" sz="4000" b="1" dirty="0" err="1">
                <a:solidFill>
                  <a:srgbClr val="236088"/>
                </a:solidFill>
                <a:latin typeface="Open Sans" panose="020B0606030504020204" pitchFamily="34" charset="0"/>
                <a:ea typeface="Open Sans" panose="020B0606030504020204" pitchFamily="34" charset="0"/>
                <a:cs typeface="Open Sans" panose="020B0606030504020204" pitchFamily="34" charset="0"/>
              </a:rPr>
              <a:t>ta</a:t>
            </a:r>
            <a:r>
              <a:rPr lang="de-CH" sz="4000" b="1" dirty="0">
                <a:solidFill>
                  <a:srgbClr val="236088"/>
                </a:solidFill>
                <a:latin typeface="Open Sans" panose="020B0606030504020204" pitchFamily="34" charset="0"/>
                <a:ea typeface="Open Sans" panose="020B0606030504020204" pitchFamily="34" charset="0"/>
                <a:cs typeface="Open Sans" panose="020B0606030504020204" pitchFamily="34" charset="0"/>
              </a:rPr>
              <a:t> </a:t>
            </a:r>
            <a:r>
              <a:rPr lang="de-CH" sz="4000" b="1" dirty="0" err="1">
                <a:solidFill>
                  <a:srgbClr val="236088"/>
                </a:solidFill>
                <a:latin typeface="Open Sans" panose="020B0606030504020204" pitchFamily="34" charset="0"/>
                <a:ea typeface="Open Sans" panose="020B0606030504020204" pitchFamily="34" charset="0"/>
                <a:cs typeface="Open Sans" panose="020B0606030504020204" pitchFamily="34" charset="0"/>
              </a:rPr>
              <a:t>bouche</a:t>
            </a:r>
            <a:r>
              <a:rPr lang="de-CH" sz="4000" b="1" dirty="0">
                <a:solidFill>
                  <a:srgbClr val="236088"/>
                </a:solidFill>
                <a:latin typeface="Open Sans" panose="020B0606030504020204" pitchFamily="34" charset="0"/>
                <a:ea typeface="Open Sans" panose="020B0606030504020204" pitchFamily="34" charset="0"/>
                <a:cs typeface="Open Sans" panose="020B0606030504020204" pitchFamily="34" charset="0"/>
              </a:rPr>
              <a:t>, </a:t>
            </a:r>
            <a:r>
              <a:rPr lang="de-CH" sz="4000" b="1" dirty="0" err="1">
                <a:solidFill>
                  <a:srgbClr val="236088"/>
                </a:solidFill>
                <a:latin typeface="Open Sans" panose="020B0606030504020204" pitchFamily="34" charset="0"/>
                <a:ea typeface="Open Sans" panose="020B0606030504020204" pitchFamily="34" charset="0"/>
                <a:cs typeface="Open Sans" panose="020B0606030504020204" pitchFamily="34" charset="0"/>
              </a:rPr>
              <a:t>juge</a:t>
            </a:r>
            <a:r>
              <a:rPr lang="de-CH" sz="4000" b="1" dirty="0">
                <a:solidFill>
                  <a:srgbClr val="236088"/>
                </a:solidFill>
                <a:latin typeface="Open Sans" panose="020B0606030504020204" pitchFamily="34" charset="0"/>
                <a:ea typeface="Open Sans" panose="020B0606030504020204" pitchFamily="34" charset="0"/>
                <a:cs typeface="Open Sans" panose="020B0606030504020204" pitchFamily="34" charset="0"/>
              </a:rPr>
              <a:t> </a:t>
            </a:r>
            <a:r>
              <a:rPr lang="de-CH" sz="4000" b="1" dirty="0" err="1">
                <a:solidFill>
                  <a:srgbClr val="236088"/>
                </a:solidFill>
                <a:latin typeface="Open Sans" panose="020B0606030504020204" pitchFamily="34" charset="0"/>
                <a:ea typeface="Open Sans" panose="020B0606030504020204" pitchFamily="34" charset="0"/>
                <a:cs typeface="Open Sans" panose="020B0606030504020204" pitchFamily="34" charset="0"/>
              </a:rPr>
              <a:t>avec</a:t>
            </a:r>
            <a:r>
              <a:rPr lang="de-CH" sz="4000" b="1" dirty="0">
                <a:solidFill>
                  <a:srgbClr val="236088"/>
                </a:solidFill>
                <a:latin typeface="Open Sans" panose="020B0606030504020204" pitchFamily="34" charset="0"/>
                <a:ea typeface="Open Sans" panose="020B0606030504020204" pitchFamily="34" charset="0"/>
                <a:cs typeface="Open Sans" panose="020B0606030504020204" pitchFamily="34" charset="0"/>
              </a:rPr>
              <a:t> </a:t>
            </a:r>
            <a:r>
              <a:rPr lang="de-CH" sz="4000" b="1" dirty="0" err="1">
                <a:solidFill>
                  <a:srgbClr val="236088"/>
                </a:solidFill>
                <a:latin typeface="Open Sans" panose="020B0606030504020204" pitchFamily="34" charset="0"/>
                <a:ea typeface="Open Sans" panose="020B0606030504020204" pitchFamily="34" charset="0"/>
                <a:cs typeface="Open Sans" panose="020B0606030504020204" pitchFamily="34" charset="0"/>
              </a:rPr>
              <a:t>justice</a:t>
            </a:r>
            <a:r>
              <a:rPr lang="de-CH" sz="4000" b="1" dirty="0">
                <a:solidFill>
                  <a:srgbClr val="236088"/>
                </a:solidFill>
                <a:latin typeface="Open Sans" panose="020B0606030504020204" pitchFamily="34" charset="0"/>
                <a:ea typeface="Open Sans" panose="020B0606030504020204" pitchFamily="34" charset="0"/>
                <a:cs typeface="Open Sans" panose="020B0606030504020204" pitchFamily="34" charset="0"/>
              </a:rPr>
              <a:t>,</a:t>
            </a:r>
          </a:p>
          <a:p>
            <a:pPr algn="ctr"/>
            <a:r>
              <a:rPr lang="de-CH" sz="4000" b="1" dirty="0">
                <a:solidFill>
                  <a:srgbClr val="236088"/>
                </a:solidFill>
                <a:latin typeface="Open Sans" panose="020B0606030504020204" pitchFamily="34" charset="0"/>
                <a:ea typeface="Open Sans" panose="020B0606030504020204" pitchFamily="34" charset="0"/>
                <a:cs typeface="Open Sans" panose="020B0606030504020204" pitchFamily="34" charset="0"/>
              </a:rPr>
              <a:t>et </a:t>
            </a:r>
            <a:r>
              <a:rPr lang="de-CH" sz="4000" b="1" dirty="0" err="1">
                <a:solidFill>
                  <a:srgbClr val="236088"/>
                </a:solidFill>
                <a:latin typeface="Open Sans" panose="020B0606030504020204" pitchFamily="34" charset="0"/>
                <a:ea typeface="Open Sans" panose="020B0606030504020204" pitchFamily="34" charset="0"/>
                <a:cs typeface="Open Sans" panose="020B0606030504020204" pitchFamily="34" charset="0"/>
              </a:rPr>
              <a:t>défends</a:t>
            </a:r>
            <a:r>
              <a:rPr lang="de-CH" sz="4000" b="1" dirty="0">
                <a:solidFill>
                  <a:srgbClr val="236088"/>
                </a:solidFill>
                <a:latin typeface="Open Sans" panose="020B0606030504020204" pitchFamily="34" charset="0"/>
                <a:ea typeface="Open Sans" panose="020B0606030504020204" pitchFamily="34" charset="0"/>
                <a:cs typeface="Open Sans" panose="020B0606030504020204" pitchFamily="34" charset="0"/>
              </a:rPr>
              <a:t> le </a:t>
            </a:r>
            <a:r>
              <a:rPr lang="de-CH" sz="4000" b="1" dirty="0" err="1">
                <a:solidFill>
                  <a:srgbClr val="236088"/>
                </a:solidFill>
                <a:latin typeface="Open Sans" panose="020B0606030504020204" pitchFamily="34" charset="0"/>
                <a:ea typeface="Open Sans" panose="020B0606030504020204" pitchFamily="34" charset="0"/>
                <a:cs typeface="Open Sans" panose="020B0606030504020204" pitchFamily="34" charset="0"/>
              </a:rPr>
              <a:t>malheureux</a:t>
            </a:r>
            <a:r>
              <a:rPr lang="de-CH" sz="4000" b="1" dirty="0">
                <a:solidFill>
                  <a:srgbClr val="236088"/>
                </a:solidFill>
                <a:latin typeface="Open Sans" panose="020B0606030504020204" pitchFamily="34" charset="0"/>
                <a:ea typeface="Open Sans" panose="020B0606030504020204" pitchFamily="34" charset="0"/>
                <a:cs typeface="Open Sans" panose="020B0606030504020204" pitchFamily="34" charset="0"/>
              </a:rPr>
              <a:t> et </a:t>
            </a:r>
            <a:r>
              <a:rPr lang="de-CH" sz="4000" b="1" dirty="0" err="1">
                <a:solidFill>
                  <a:srgbClr val="236088"/>
                </a:solidFill>
                <a:latin typeface="Open Sans" panose="020B0606030504020204" pitchFamily="34" charset="0"/>
                <a:ea typeface="Open Sans" panose="020B0606030504020204" pitchFamily="34" charset="0"/>
                <a:cs typeface="Open Sans" panose="020B0606030504020204" pitchFamily="34" charset="0"/>
              </a:rPr>
              <a:t>l’indigent</a:t>
            </a:r>
            <a:r>
              <a:rPr lang="de-CH" i="1" dirty="0">
                <a:solidFill>
                  <a:srgbClr val="236088"/>
                </a:solidFill>
                <a:latin typeface="Arial" panose="020B0604020202020204" pitchFamily="34" charset="0"/>
              </a:rPr>
              <a:t>.</a:t>
            </a:r>
            <a:r>
              <a:rPr lang="de-CH" b="1" dirty="0">
                <a:solidFill>
                  <a:srgbClr val="FFC830"/>
                </a:solidFill>
                <a:latin typeface="Open Sans" panose="020B0606030504020204" pitchFamily="34" charset="0"/>
              </a:rPr>
              <a:t>»</a:t>
            </a:r>
            <a:endParaRPr lang="de-CH" dirty="0">
              <a:solidFill>
                <a:srgbClr val="236088"/>
              </a:solidFill>
              <a:latin typeface="Arial" panose="020B0604020202020204" pitchFamily="34" charset="0"/>
            </a:endParaRPr>
          </a:p>
          <a:p>
            <a:pPr algn="ctr"/>
            <a:r>
              <a:rPr lang="de-CH" sz="2800" i="1" dirty="0">
                <a:solidFill>
                  <a:srgbClr val="004675"/>
                </a:solidFill>
                <a:latin typeface="Arial" panose="020B0604020202020204" pitchFamily="34" charset="0"/>
              </a:rPr>
              <a:t>(</a:t>
            </a:r>
            <a:r>
              <a:rPr lang="de-CH" sz="2800" i="1" dirty="0" err="1">
                <a:solidFill>
                  <a:srgbClr val="004675"/>
                </a:solidFill>
                <a:latin typeface="Arial" panose="020B0604020202020204" pitchFamily="34" charset="0"/>
              </a:rPr>
              <a:t>Pr</a:t>
            </a:r>
            <a:r>
              <a:rPr lang="de-CH" sz="2800" i="1" dirty="0">
                <a:solidFill>
                  <a:srgbClr val="004675"/>
                </a:solidFill>
                <a:latin typeface="Arial" panose="020B0604020202020204" pitchFamily="34" charset="0"/>
              </a:rPr>
              <a:t>. 31.9)</a:t>
            </a:r>
            <a:endParaRPr lang="de-CH" sz="2800" dirty="0">
              <a:solidFill>
                <a:srgbClr val="004675"/>
              </a:solidFill>
              <a:latin typeface="Arial" panose="020B0604020202020204" pitchFamily="34" charset="0"/>
            </a:endParaRPr>
          </a:p>
        </p:txBody>
      </p:sp>
    </p:spTree>
    <p:extLst>
      <p:ext uri="{BB962C8B-B14F-4D97-AF65-F5344CB8AC3E}">
        <p14:creationId xmlns:p14="http://schemas.microsoft.com/office/powerpoint/2010/main" val="132446823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B119"/>
        </a:solidFill>
        <a:effectLst/>
      </p:bgPr>
    </p:bg>
    <p:spTree>
      <p:nvGrpSpPr>
        <p:cNvPr id="1" name=""/>
        <p:cNvGrpSpPr/>
        <p:nvPr/>
      </p:nvGrpSpPr>
      <p:grpSpPr>
        <a:xfrm>
          <a:off x="0" y="0"/>
          <a:ext cx="0" cy="0"/>
          <a:chOff x="0" y="0"/>
          <a:chExt cx="0" cy="0"/>
        </a:xfrm>
      </p:grpSpPr>
      <p:sp>
        <p:nvSpPr>
          <p:cNvPr id="140" name="Warum braucht es die…"/>
          <p:cNvSpPr txBox="1">
            <a:spLocks noGrp="1"/>
          </p:cNvSpPr>
          <p:nvPr>
            <p:ph type="title"/>
          </p:nvPr>
        </p:nvSpPr>
        <p:spPr>
          <a:prstGeom prst="rect">
            <a:avLst/>
          </a:prstGeom>
        </p:spPr>
        <p:txBody>
          <a:bodyPr/>
          <a:lstStyle/>
          <a:p>
            <a:r>
              <a:rPr lang="de-CH" dirty="0" err="1">
                <a:solidFill>
                  <a:srgbClr val="103C55"/>
                </a:solidFill>
              </a:rPr>
              <a:t>Pourquoi</a:t>
            </a:r>
            <a:r>
              <a:rPr lang="de-CH" dirty="0">
                <a:solidFill>
                  <a:srgbClr val="103C55"/>
                </a:solidFill>
              </a:rPr>
              <a:t> </a:t>
            </a:r>
            <a:r>
              <a:rPr lang="de-CH" dirty="0" err="1">
                <a:solidFill>
                  <a:srgbClr val="103C55"/>
                </a:solidFill>
              </a:rPr>
              <a:t>l’initiative</a:t>
            </a:r>
            <a:r>
              <a:rPr lang="de-CH" dirty="0">
                <a:solidFill>
                  <a:srgbClr val="103C55"/>
                </a:solidFill>
              </a:rPr>
              <a:t> </a:t>
            </a:r>
            <a:r>
              <a:rPr lang="de-CH" dirty="0" err="1">
                <a:solidFill>
                  <a:srgbClr val="103C55"/>
                </a:solidFill>
              </a:rPr>
              <a:t>pour</a:t>
            </a:r>
            <a:r>
              <a:rPr lang="de-CH" dirty="0">
                <a:solidFill>
                  <a:srgbClr val="103C55"/>
                </a:solidFill>
              </a:rPr>
              <a:t> des multinationales responsables </a:t>
            </a:r>
            <a:br>
              <a:rPr lang="de-CH" dirty="0">
                <a:solidFill>
                  <a:srgbClr val="103C55"/>
                </a:solidFill>
              </a:rPr>
            </a:br>
            <a:r>
              <a:rPr lang="de-CH" dirty="0" err="1">
                <a:solidFill>
                  <a:srgbClr val="103C55"/>
                </a:solidFill>
              </a:rPr>
              <a:t>est</a:t>
            </a:r>
            <a:r>
              <a:rPr lang="de-CH" dirty="0">
                <a:solidFill>
                  <a:srgbClr val="103C55"/>
                </a:solidFill>
              </a:rPr>
              <a:t>-elle </a:t>
            </a:r>
            <a:r>
              <a:rPr lang="de-CH" dirty="0" err="1">
                <a:solidFill>
                  <a:srgbClr val="103C55"/>
                </a:solidFill>
              </a:rPr>
              <a:t>nécessaire</a:t>
            </a:r>
            <a:r>
              <a:rPr lang="de-CH" dirty="0">
                <a:solidFill>
                  <a:srgbClr val="103C55"/>
                </a:solidFill>
              </a:rPr>
              <a:t> ?</a:t>
            </a:r>
            <a:endParaRPr dirty="0">
              <a:solidFill>
                <a:srgbClr val="103C55"/>
              </a:solidFil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Les multinationales travaillent souvent dans des pays où sévit une forte corruption, et dans lesquels les victimes n’ont aucun accès à la justice.…"/>
          <p:cNvSpPr txBox="1">
            <a:spLocks noGrp="1"/>
          </p:cNvSpPr>
          <p:nvPr>
            <p:ph type="body" idx="1"/>
          </p:nvPr>
        </p:nvSpPr>
        <p:spPr>
          <a:xfrm>
            <a:off x="781263" y="3838500"/>
            <a:ext cx="11442274" cy="5934935"/>
          </a:xfrm>
          <a:prstGeom prst="rect">
            <a:avLst/>
          </a:prstGeom>
        </p:spPr>
        <p:txBody>
          <a:bodyPr/>
          <a:lstStyle/>
          <a:p>
            <a:pPr marL="564444" indent="-564444">
              <a:spcBef>
                <a:spcPts val="2100"/>
              </a:spcBef>
              <a:buSzPct val="100000"/>
              <a:buAutoNum type="arabicPeriod"/>
              <a:defRPr sz="3200" spc="64">
                <a:latin typeface="Capita-Medium"/>
                <a:ea typeface="Capita-Medium"/>
                <a:cs typeface="Capita-Medium"/>
                <a:sym typeface="Capita-Medium"/>
              </a:defRPr>
            </a:pPr>
            <a:r>
              <a:t>Les multinationales travaillent souvent dans des pays où sévit une forte corruption, et dans lesquels les victimes n’ont aucun accès à la justice.</a:t>
            </a:r>
          </a:p>
          <a:p>
            <a:pPr marL="564444" indent="-564444">
              <a:spcBef>
                <a:spcPts val="2100"/>
              </a:spcBef>
              <a:buSzPct val="100000"/>
              <a:buAutoNum type="arabicPeriod"/>
              <a:defRPr sz="3200" spc="64">
                <a:latin typeface="Capita-Medium"/>
                <a:ea typeface="Capita-Medium"/>
                <a:cs typeface="Capita-Medium"/>
                <a:sym typeface="Capita-Medium"/>
              </a:defRPr>
            </a:pPr>
            <a:r>
              <a:t>Les sièges des multinationales en Suisse profitent de cette situation sur place pour ignorer les droits fondamentaux de base.</a:t>
            </a:r>
          </a:p>
        </p:txBody>
      </p:sp>
      <p:pic>
        <p:nvPicPr>
          <p:cNvPr id="151" name="girl_eyes_blend.png" descr="girl_eyes_blend.png"/>
          <p:cNvPicPr>
            <a:picLocks noChangeAspect="1"/>
          </p:cNvPicPr>
          <p:nvPr/>
        </p:nvPicPr>
        <p:blipFill>
          <a:blip r:embed="rId2"/>
          <a:srcRect t="20294" b="20294"/>
          <a:stretch>
            <a:fillRect/>
          </a:stretch>
        </p:blipFill>
        <p:spPr>
          <a:xfrm>
            <a:off x="0" y="-40837"/>
            <a:ext cx="13004800" cy="4060544"/>
          </a:xfrm>
          <a:prstGeom prst="rect">
            <a:avLst/>
          </a:prstGeom>
          <a:ln w="12700">
            <a:miter lim="400000"/>
          </a:ln>
        </p:spPr>
      </p:pic>
    </p:spTree>
    <p:extLst>
      <p:ext uri="{BB962C8B-B14F-4D97-AF65-F5344CB8AC3E}">
        <p14:creationId xmlns:p14="http://schemas.microsoft.com/office/powerpoint/2010/main" val="154986751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5BF1C49-0622-AB4A-B2CC-CBC661BE1C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5122"/>
            <a:ext cx="13386816" cy="9913100"/>
          </a:xfrm>
          <a:prstGeom prst="rect">
            <a:avLst/>
          </a:prstGeom>
        </p:spPr>
      </p:pic>
      <p:sp>
        <p:nvSpPr>
          <p:cNvPr id="146" name="Beispiel 1:…"/>
          <p:cNvSpPr/>
          <p:nvPr/>
        </p:nvSpPr>
        <p:spPr>
          <a:xfrm>
            <a:off x="-35541" y="6917065"/>
            <a:ext cx="10887176" cy="21965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57" y="21600"/>
                </a:lnTo>
                <a:lnTo>
                  <a:pt x="0" y="21600"/>
                </a:lnTo>
                <a:lnTo>
                  <a:pt x="0" y="0"/>
                </a:lnTo>
                <a:close/>
              </a:path>
            </a:pathLst>
          </a:custGeom>
          <a:solidFill>
            <a:srgbClr val="FFB119"/>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2">
              <a:lnSpc>
                <a:spcPts val="2800"/>
              </a:lnSpc>
              <a:spcBef>
                <a:spcPts val="400"/>
              </a:spcBef>
              <a:defRPr sz="2800" cap="all" spc="279">
                <a:latin typeface="+mn-lt"/>
                <a:ea typeface="+mn-ea"/>
                <a:cs typeface="+mn-cs"/>
                <a:sym typeface="Capita-Bold"/>
              </a:defRPr>
            </a:pPr>
            <a:r>
              <a:rPr lang="de-CH" dirty="0">
                <a:solidFill>
                  <a:srgbClr val="103C55"/>
                </a:solidFill>
              </a:rPr>
              <a:t>EXAMPLE</a:t>
            </a:r>
            <a:r>
              <a:rPr dirty="0">
                <a:solidFill>
                  <a:srgbClr val="103C55"/>
                </a:solidFill>
              </a:rPr>
              <a:t> 1: </a:t>
            </a:r>
          </a:p>
          <a:p>
            <a:pPr lvl="2">
              <a:lnSpc>
                <a:spcPts val="4600"/>
              </a:lnSpc>
              <a:spcBef>
                <a:spcPts val="0"/>
              </a:spcBef>
            </a:pPr>
            <a:r>
              <a:rPr lang="de-CH" dirty="0" err="1">
                <a:solidFill>
                  <a:srgbClr val="103C55"/>
                </a:solidFill>
              </a:rPr>
              <a:t>Une</a:t>
            </a:r>
            <a:r>
              <a:rPr lang="de-CH" dirty="0">
                <a:solidFill>
                  <a:srgbClr val="103C55"/>
                </a:solidFill>
              </a:rPr>
              <a:t> </a:t>
            </a:r>
            <a:r>
              <a:rPr lang="de-CH" dirty="0" err="1">
                <a:solidFill>
                  <a:srgbClr val="103C55"/>
                </a:solidFill>
              </a:rPr>
              <a:t>mine</a:t>
            </a:r>
            <a:r>
              <a:rPr lang="de-CH" dirty="0">
                <a:solidFill>
                  <a:srgbClr val="103C55"/>
                </a:solidFill>
              </a:rPr>
              <a:t> de Glencore </a:t>
            </a:r>
            <a:r>
              <a:rPr lang="de-CH" dirty="0" err="1">
                <a:solidFill>
                  <a:srgbClr val="103C55"/>
                </a:solidFill>
              </a:rPr>
              <a:t>contamine</a:t>
            </a:r>
            <a:r>
              <a:rPr lang="de-CH" dirty="0">
                <a:solidFill>
                  <a:srgbClr val="103C55"/>
                </a:solidFill>
              </a:rPr>
              <a:t> </a:t>
            </a:r>
          </a:p>
          <a:p>
            <a:pPr lvl="2">
              <a:lnSpc>
                <a:spcPts val="4600"/>
              </a:lnSpc>
              <a:spcBef>
                <a:spcPts val="0"/>
              </a:spcBef>
            </a:pPr>
            <a:r>
              <a:rPr lang="de-CH" dirty="0">
                <a:solidFill>
                  <a:srgbClr val="103C55"/>
                </a:solidFill>
              </a:rPr>
              <a:t>des </a:t>
            </a:r>
            <a:r>
              <a:rPr lang="de-CH" dirty="0" err="1">
                <a:solidFill>
                  <a:srgbClr val="103C55"/>
                </a:solidFill>
              </a:rPr>
              <a:t>enfants</a:t>
            </a:r>
            <a:r>
              <a:rPr lang="de-CH" dirty="0">
                <a:solidFill>
                  <a:srgbClr val="103C55"/>
                </a:solidFill>
              </a:rPr>
              <a:t> au </a:t>
            </a:r>
            <a:r>
              <a:rPr lang="de-CH" dirty="0" err="1">
                <a:solidFill>
                  <a:srgbClr val="103C55"/>
                </a:solidFill>
              </a:rPr>
              <a:t>Pérou</a:t>
            </a:r>
            <a:endParaRPr lang="de-CH" dirty="0">
              <a:solidFill>
                <a:srgbClr val="103C55"/>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hutterstock_1141823696-klein-small.jpg" descr="shutterstock_1141823696-klein-sm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375" y="-26410"/>
            <a:ext cx="12998050" cy="9806419"/>
          </a:xfrm>
          <a:prstGeom prst="rect">
            <a:avLst/>
          </a:prstGeom>
          <a:ln w="12700">
            <a:miter lim="400000"/>
          </a:ln>
        </p:spPr>
      </p:pic>
      <p:sp>
        <p:nvSpPr>
          <p:cNvPr id="152" name="Form"/>
          <p:cNvSpPr/>
          <p:nvPr/>
        </p:nvSpPr>
        <p:spPr>
          <a:xfrm flipH="1">
            <a:off x="2215893" y="6796437"/>
            <a:ext cx="10785178" cy="21965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57" y="21600"/>
                </a:lnTo>
                <a:lnTo>
                  <a:pt x="0" y="21600"/>
                </a:lnTo>
                <a:lnTo>
                  <a:pt x="0" y="0"/>
                </a:lnTo>
                <a:close/>
              </a:path>
            </a:pathLst>
          </a:custGeom>
          <a:solidFill>
            <a:srgbClr val="FFB119"/>
          </a:solidFill>
          <a:ln w="12700">
            <a:miter lim="400000"/>
          </a:ln>
          <a:effectLst>
            <a:outerShdw blurRad="38100" dist="25400" dir="5400000" rotWithShape="0">
              <a:srgbClr val="000000">
                <a:alpha val="50000"/>
              </a:srgbClr>
            </a:outerShdw>
          </a:effectLst>
        </p:spPr>
        <p:txBody>
          <a:bodyPr lIns="50800" tIns="50800" rIns="50800" bIns="50800" anchor="ctr"/>
          <a:lstStyle/>
          <a:p>
            <a:pPr lvl="2">
              <a:lnSpc>
                <a:spcPts val="4600"/>
              </a:lnSpc>
              <a:spcBef>
                <a:spcPts val="0"/>
              </a:spcBef>
            </a:pPr>
            <a:endParaRPr/>
          </a:p>
        </p:txBody>
      </p:sp>
      <p:sp>
        <p:nvSpPr>
          <p:cNvPr id="153" name="Beispiel 2:…"/>
          <p:cNvSpPr txBox="1"/>
          <p:nvPr/>
        </p:nvSpPr>
        <p:spPr>
          <a:xfrm>
            <a:off x="3685411" y="6938531"/>
            <a:ext cx="8354141" cy="1912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2" algn="r">
              <a:lnSpc>
                <a:spcPts val="4600"/>
              </a:lnSpc>
              <a:spcBef>
                <a:spcPts val="0"/>
              </a:spcBef>
              <a:defRPr sz="2800" cap="all" spc="279">
                <a:latin typeface="+mn-lt"/>
                <a:ea typeface="+mn-ea"/>
                <a:cs typeface="+mn-cs"/>
                <a:sym typeface="Capita-Bold"/>
              </a:defRPr>
            </a:pPr>
            <a:r>
              <a:rPr lang="de-CH" spc="112" dirty="0">
                <a:solidFill>
                  <a:srgbClr val="103C55"/>
                </a:solidFill>
              </a:rPr>
              <a:t>EXAMPLE </a:t>
            </a:r>
            <a:r>
              <a:rPr spc="112" dirty="0">
                <a:solidFill>
                  <a:srgbClr val="103C55"/>
                </a:solidFill>
              </a:rPr>
              <a:t>2: </a:t>
            </a:r>
          </a:p>
          <a:p>
            <a:pPr lvl="2" algn="r">
              <a:lnSpc>
                <a:spcPts val="4600"/>
              </a:lnSpc>
              <a:spcBef>
                <a:spcPts val="0"/>
              </a:spcBef>
            </a:pPr>
            <a:r>
              <a:rPr lang="de-CH" dirty="0" err="1">
                <a:solidFill>
                  <a:srgbClr val="103C55"/>
                </a:solidFill>
              </a:rPr>
              <a:t>Un</a:t>
            </a:r>
            <a:r>
              <a:rPr lang="de-CH" dirty="0">
                <a:solidFill>
                  <a:srgbClr val="103C55"/>
                </a:solidFill>
              </a:rPr>
              <a:t> </a:t>
            </a:r>
            <a:r>
              <a:rPr lang="de-CH" dirty="0" err="1">
                <a:solidFill>
                  <a:srgbClr val="103C55"/>
                </a:solidFill>
              </a:rPr>
              <a:t>pesticide</a:t>
            </a:r>
            <a:r>
              <a:rPr lang="de-CH" dirty="0">
                <a:solidFill>
                  <a:srgbClr val="103C55"/>
                </a:solidFill>
              </a:rPr>
              <a:t> </a:t>
            </a:r>
            <a:r>
              <a:rPr lang="de-CH" dirty="0" err="1">
                <a:solidFill>
                  <a:srgbClr val="103C55"/>
                </a:solidFill>
              </a:rPr>
              <a:t>toxique</a:t>
            </a:r>
            <a:r>
              <a:rPr lang="de-CH" dirty="0">
                <a:solidFill>
                  <a:srgbClr val="103C55"/>
                </a:solidFill>
              </a:rPr>
              <a:t> de Syngenta </a:t>
            </a:r>
            <a:r>
              <a:rPr lang="de-CH" dirty="0" err="1">
                <a:solidFill>
                  <a:srgbClr val="103C55"/>
                </a:solidFill>
              </a:rPr>
              <a:t>empoisonne</a:t>
            </a:r>
            <a:r>
              <a:rPr lang="de-CH" dirty="0">
                <a:solidFill>
                  <a:srgbClr val="103C55"/>
                </a:solidFill>
              </a:rPr>
              <a:t> des </a:t>
            </a:r>
            <a:r>
              <a:rPr lang="de-CH" dirty="0" err="1">
                <a:solidFill>
                  <a:srgbClr val="103C55"/>
                </a:solidFill>
              </a:rPr>
              <a:t>paysans</a:t>
            </a:r>
            <a:r>
              <a:rPr lang="de-CH" dirty="0">
                <a:solidFill>
                  <a:srgbClr val="103C55"/>
                </a:solidFill>
              </a:rPr>
              <a:t> en </a:t>
            </a:r>
            <a:r>
              <a:rPr lang="de-CH" dirty="0" err="1">
                <a:solidFill>
                  <a:srgbClr val="103C55"/>
                </a:solidFill>
              </a:rPr>
              <a:t>Inde</a:t>
            </a:r>
            <a:endParaRPr lang="de-CH" dirty="0">
              <a:solidFill>
                <a:srgbClr val="103C55"/>
              </a:solidFill>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B119"/>
        </a:solidFill>
        <a:effectLst/>
      </p:bgPr>
    </p:bg>
    <p:spTree>
      <p:nvGrpSpPr>
        <p:cNvPr id="1" name=""/>
        <p:cNvGrpSpPr/>
        <p:nvPr/>
      </p:nvGrpSpPr>
      <p:grpSpPr>
        <a:xfrm>
          <a:off x="0" y="0"/>
          <a:ext cx="0" cy="0"/>
          <a:chOff x="0" y="0"/>
          <a:chExt cx="0" cy="0"/>
        </a:xfrm>
      </p:grpSpPr>
      <p:sp>
        <p:nvSpPr>
          <p:cNvPr id="159" name="Was fordert die…"/>
          <p:cNvSpPr txBox="1">
            <a:spLocks noGrp="1"/>
          </p:cNvSpPr>
          <p:nvPr>
            <p:ph type="title"/>
          </p:nvPr>
        </p:nvSpPr>
        <p:spPr>
          <a:prstGeom prst="rect">
            <a:avLst/>
          </a:prstGeom>
        </p:spPr>
        <p:txBody>
          <a:bodyPr/>
          <a:lstStyle/>
          <a:p>
            <a:r>
              <a:rPr lang="de-CH" dirty="0" err="1">
                <a:solidFill>
                  <a:srgbClr val="103C55"/>
                </a:solidFill>
              </a:rPr>
              <a:t>Que</a:t>
            </a:r>
            <a:r>
              <a:rPr lang="de-CH" dirty="0">
                <a:solidFill>
                  <a:srgbClr val="103C55"/>
                </a:solidFill>
              </a:rPr>
              <a:t> </a:t>
            </a:r>
            <a:r>
              <a:rPr lang="de-CH" dirty="0" err="1">
                <a:solidFill>
                  <a:srgbClr val="103C55"/>
                </a:solidFill>
              </a:rPr>
              <a:t>demande</a:t>
            </a:r>
            <a:r>
              <a:rPr lang="de-CH" dirty="0">
                <a:solidFill>
                  <a:srgbClr val="103C55"/>
                </a:solidFill>
              </a:rPr>
              <a:t> </a:t>
            </a:r>
            <a:r>
              <a:rPr lang="de-CH" dirty="0" err="1">
                <a:solidFill>
                  <a:srgbClr val="103C55"/>
                </a:solidFill>
              </a:rPr>
              <a:t>l’initiative</a:t>
            </a:r>
            <a:r>
              <a:rPr lang="de-CH" dirty="0">
                <a:solidFill>
                  <a:srgbClr val="103C55"/>
                </a:solidFill>
              </a:rPr>
              <a:t> </a:t>
            </a:r>
            <a:r>
              <a:rPr lang="de-CH" dirty="0" err="1">
                <a:solidFill>
                  <a:srgbClr val="103C55"/>
                </a:solidFill>
              </a:rPr>
              <a:t>pour</a:t>
            </a:r>
            <a:r>
              <a:rPr lang="de-CH" dirty="0">
                <a:solidFill>
                  <a:srgbClr val="103C55"/>
                </a:solidFill>
              </a:rPr>
              <a:t> des multinationales responsables ?</a:t>
            </a:r>
            <a:endParaRPr dirty="0">
              <a:solidFill>
                <a:srgbClr val="103C55"/>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glencore_grafik_noText.png" descr="glencore_grafik_noText.png"/>
          <p:cNvPicPr>
            <a:picLocks noChangeAspect="1"/>
          </p:cNvPicPr>
          <p:nvPr/>
        </p:nvPicPr>
        <p:blipFill>
          <a:blip r:embed="rId2"/>
          <a:srcRect t="32" b="32"/>
          <a:stretch>
            <a:fillRect/>
          </a:stretch>
        </p:blipFill>
        <p:spPr>
          <a:xfrm>
            <a:off x="0" y="-7124"/>
            <a:ext cx="13004934" cy="4060586"/>
          </a:xfrm>
          <a:prstGeom prst="rect">
            <a:avLst/>
          </a:prstGeom>
          <a:ln w="12700">
            <a:miter lim="400000"/>
          </a:ln>
        </p:spPr>
      </p:pic>
      <p:sp>
        <p:nvSpPr>
          <p:cNvPr id="170" name="Les multinationales n’ont pas le droit de porter atteinte aux droits humains ou à l’environnement.…"/>
          <p:cNvSpPr txBox="1"/>
          <p:nvPr/>
        </p:nvSpPr>
        <p:spPr>
          <a:xfrm>
            <a:off x="592774" y="4636770"/>
            <a:ext cx="10922771" cy="372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50800" tIns="50800" rIns="50800" bIns="50800" anchor="ctr">
            <a:spAutoFit/>
          </a:bodyPr>
          <a:lstStyle/>
          <a:p>
            <a:pPr marL="558800" indent="-558800">
              <a:buSzPct val="100000"/>
              <a:buAutoNum type="arabicPeriod"/>
              <a:defRPr sz="3200" spc="64">
                <a:solidFill>
                  <a:srgbClr val="000000"/>
                </a:solidFill>
                <a:latin typeface="Capita-Medium"/>
                <a:ea typeface="Capita-Medium"/>
                <a:cs typeface="Capita-Medium"/>
                <a:sym typeface="Capita-Medium"/>
              </a:defRPr>
            </a:pPr>
            <a:r>
              <a:t>Les multinationales n’ont pas le droit de porter atteinte aux droits humains ou à l’environnement.</a:t>
            </a:r>
          </a:p>
          <a:p>
            <a:pPr marL="558800" indent="-558800">
              <a:buSzPct val="100000"/>
              <a:buAutoNum type="arabicPeriod"/>
              <a:defRPr sz="3200" spc="64">
                <a:solidFill>
                  <a:srgbClr val="000000"/>
                </a:solidFill>
                <a:latin typeface="Capita-Medium"/>
                <a:ea typeface="Capita-Medium"/>
                <a:cs typeface="Capita-Medium"/>
                <a:sym typeface="Capita-Medium"/>
              </a:defRPr>
            </a:pPr>
            <a:r>
              <a:t>Si une multinationale comme Glencore continue </a:t>
            </a:r>
            <a:br/>
            <a:r>
              <a:t>de violer les droits humains, elle doit répondre du dommage causé devant un tribunal suisse indépendant.</a:t>
            </a:r>
          </a:p>
        </p:txBody>
      </p:sp>
      <p:sp>
        <p:nvSpPr>
          <p:cNvPr id="171" name="Le siège Glencore en Suisse…"/>
          <p:cNvSpPr txBox="1"/>
          <p:nvPr/>
        </p:nvSpPr>
        <p:spPr>
          <a:xfrm>
            <a:off x="1751617" y="1149538"/>
            <a:ext cx="4001095" cy="748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none" lIns="50800" tIns="50800" rIns="50800" bIns="50800" anchor="ctr">
            <a:spAutoFit/>
          </a:bodyPr>
          <a:lstStyle/>
          <a:p>
            <a:pPr>
              <a:spcBef>
                <a:spcPts val="0"/>
              </a:spcBef>
              <a:defRPr sz="2100" spc="63">
                <a:solidFill>
                  <a:srgbClr val="000000"/>
                </a:solidFill>
                <a:latin typeface="+mn-lt"/>
                <a:ea typeface="+mn-ea"/>
                <a:cs typeface="+mn-cs"/>
                <a:sym typeface="Capita-Bold"/>
              </a:defRPr>
            </a:pPr>
            <a:r>
              <a:rPr dirty="0"/>
              <a:t>Le siège </a:t>
            </a:r>
            <a:r>
              <a:rPr lang="fr-CH" dirty="0"/>
              <a:t>de </a:t>
            </a:r>
            <a:r>
              <a:rPr dirty="0"/>
              <a:t>Glencore en Suisse</a:t>
            </a:r>
          </a:p>
          <a:p>
            <a:pPr>
              <a:spcBef>
                <a:spcPts val="0"/>
              </a:spcBef>
              <a:defRPr sz="2100" spc="63">
                <a:solidFill>
                  <a:schemeClr val="accent5"/>
                </a:solidFill>
                <a:latin typeface="+mn-lt"/>
                <a:ea typeface="+mn-ea"/>
                <a:cs typeface="+mn-cs"/>
                <a:sym typeface="Capita-Bold"/>
              </a:defRPr>
            </a:pPr>
            <a:r>
              <a:rPr dirty="0"/>
              <a:t>décide</a:t>
            </a:r>
          </a:p>
        </p:txBody>
      </p:sp>
      <p:sp>
        <p:nvSpPr>
          <p:cNvPr id="172" name="Une filiale Glencore au Tchad…"/>
          <p:cNvSpPr txBox="1"/>
          <p:nvPr/>
        </p:nvSpPr>
        <p:spPr>
          <a:xfrm>
            <a:off x="3795070" y="2939874"/>
            <a:ext cx="5847755" cy="748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none" lIns="50800" tIns="50800" rIns="50800" bIns="50800" anchor="ctr">
            <a:spAutoFit/>
          </a:bodyPr>
          <a:lstStyle/>
          <a:p>
            <a:pPr algn="r">
              <a:spcBef>
                <a:spcPts val="0"/>
              </a:spcBef>
              <a:defRPr sz="2100" spc="63">
                <a:solidFill>
                  <a:srgbClr val="000000"/>
                </a:solidFill>
                <a:latin typeface="+mn-lt"/>
                <a:ea typeface="+mn-ea"/>
                <a:cs typeface="+mn-cs"/>
                <a:sym typeface="Capita-Bold"/>
              </a:defRPr>
            </a:pPr>
            <a:r>
              <a:rPr dirty="0"/>
              <a:t>Une filiale </a:t>
            </a:r>
            <a:r>
              <a:rPr lang="fr-CH" dirty="0"/>
              <a:t>de </a:t>
            </a:r>
            <a:r>
              <a:rPr dirty="0"/>
              <a:t>Glencore au Tchad</a:t>
            </a:r>
          </a:p>
          <a:p>
            <a:pPr algn="r">
              <a:spcBef>
                <a:spcPts val="0"/>
              </a:spcBef>
              <a:defRPr sz="2100" spc="63">
                <a:solidFill>
                  <a:schemeClr val="accent5"/>
                </a:solidFill>
                <a:latin typeface="+mn-lt"/>
                <a:ea typeface="+mn-ea"/>
                <a:cs typeface="+mn-cs"/>
                <a:sym typeface="Capita-Bold"/>
              </a:defRPr>
            </a:pPr>
            <a:r>
              <a:rPr dirty="0"/>
              <a:t>provoque une catastrophe environnementale</a:t>
            </a:r>
          </a:p>
        </p:txBody>
      </p:sp>
    </p:spTree>
    <p:extLst>
      <p:ext uri="{BB962C8B-B14F-4D97-AF65-F5344CB8AC3E}">
        <p14:creationId xmlns:p14="http://schemas.microsoft.com/office/powerpoint/2010/main" val="74458875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119"/>
        </a:solidFill>
        <a:effectLst/>
      </p:bgPr>
    </p:bg>
    <p:spTree>
      <p:nvGrpSpPr>
        <p:cNvPr id="1" name=""/>
        <p:cNvGrpSpPr/>
        <p:nvPr/>
      </p:nvGrpSpPr>
      <p:grpSpPr>
        <a:xfrm>
          <a:off x="0" y="0"/>
          <a:ext cx="0" cy="0"/>
          <a:chOff x="0" y="0"/>
          <a:chExt cx="0" cy="0"/>
        </a:xfrm>
      </p:grpSpPr>
      <p:sp>
        <p:nvSpPr>
          <p:cNvPr id="167" name="Für den Grossteil der Unternehmen ändert sich nichts."/>
          <p:cNvSpPr txBox="1">
            <a:spLocks noGrp="1"/>
          </p:cNvSpPr>
          <p:nvPr>
            <p:ph type="title"/>
          </p:nvPr>
        </p:nvSpPr>
        <p:spPr>
          <a:xfrm>
            <a:off x="787400" y="3225800"/>
            <a:ext cx="11051476" cy="3302000"/>
          </a:xfrm>
          <a:prstGeom prst="rect">
            <a:avLst/>
          </a:prstGeom>
        </p:spPr>
        <p:txBody>
          <a:bodyPr/>
          <a:lstStyle>
            <a:lvl1pPr>
              <a:lnSpc>
                <a:spcPct val="80000"/>
              </a:lnSpc>
              <a:defRPr spc="0"/>
            </a:lvl1pPr>
          </a:lstStyle>
          <a:p>
            <a:r>
              <a:rPr lang="de-CH" dirty="0" err="1">
                <a:solidFill>
                  <a:srgbClr val="103C55"/>
                </a:solidFill>
              </a:rPr>
              <a:t>Pour</a:t>
            </a:r>
            <a:r>
              <a:rPr lang="de-CH" dirty="0">
                <a:solidFill>
                  <a:srgbClr val="103C55"/>
                </a:solidFill>
              </a:rPr>
              <a:t> la </a:t>
            </a:r>
            <a:r>
              <a:rPr lang="de-CH" dirty="0" err="1">
                <a:solidFill>
                  <a:srgbClr val="103C55"/>
                </a:solidFill>
              </a:rPr>
              <a:t>grande</a:t>
            </a:r>
            <a:r>
              <a:rPr lang="de-CH" dirty="0">
                <a:solidFill>
                  <a:srgbClr val="103C55"/>
                </a:solidFill>
              </a:rPr>
              <a:t> </a:t>
            </a:r>
            <a:r>
              <a:rPr lang="de-CH" dirty="0" err="1">
                <a:solidFill>
                  <a:srgbClr val="103C55"/>
                </a:solidFill>
              </a:rPr>
              <a:t>majorité</a:t>
            </a:r>
            <a:r>
              <a:rPr lang="de-CH" dirty="0">
                <a:solidFill>
                  <a:srgbClr val="103C55"/>
                </a:solidFill>
              </a:rPr>
              <a:t> </a:t>
            </a:r>
            <a:br>
              <a:rPr lang="de-CH" dirty="0">
                <a:solidFill>
                  <a:srgbClr val="103C55"/>
                </a:solidFill>
              </a:rPr>
            </a:br>
            <a:r>
              <a:rPr lang="de-CH" dirty="0">
                <a:solidFill>
                  <a:srgbClr val="103C55"/>
                </a:solidFill>
              </a:rPr>
              <a:t>des </a:t>
            </a:r>
            <a:r>
              <a:rPr lang="de-CH" dirty="0" err="1">
                <a:solidFill>
                  <a:srgbClr val="103C55"/>
                </a:solidFill>
              </a:rPr>
              <a:t>entreprises</a:t>
            </a:r>
            <a:r>
              <a:rPr lang="de-CH" dirty="0">
                <a:solidFill>
                  <a:srgbClr val="103C55"/>
                </a:solidFill>
              </a:rPr>
              <a:t>, </a:t>
            </a:r>
            <a:r>
              <a:rPr lang="de-CH" dirty="0" err="1">
                <a:solidFill>
                  <a:srgbClr val="103C55"/>
                </a:solidFill>
              </a:rPr>
              <a:t>cela</a:t>
            </a:r>
            <a:r>
              <a:rPr lang="de-CH" dirty="0">
                <a:solidFill>
                  <a:srgbClr val="103C55"/>
                </a:solidFill>
              </a:rPr>
              <a:t> ne </a:t>
            </a:r>
            <a:r>
              <a:rPr lang="de-CH" dirty="0" err="1">
                <a:solidFill>
                  <a:srgbClr val="103C55"/>
                </a:solidFill>
              </a:rPr>
              <a:t>changera</a:t>
            </a:r>
            <a:r>
              <a:rPr lang="de-CH" dirty="0">
                <a:solidFill>
                  <a:srgbClr val="103C55"/>
                </a:solidFill>
              </a:rPr>
              <a:t> </a:t>
            </a:r>
            <a:r>
              <a:rPr lang="de-CH" dirty="0" err="1">
                <a:solidFill>
                  <a:srgbClr val="103C55"/>
                </a:solidFill>
              </a:rPr>
              <a:t>rien</a:t>
            </a:r>
            <a:r>
              <a:rPr lang="de-CH" dirty="0">
                <a:solidFill>
                  <a:srgbClr val="103C55"/>
                </a:solidFill>
              </a:rPr>
              <a:t>.</a:t>
            </a:r>
            <a:endParaRPr dirty="0">
              <a:solidFill>
                <a:srgbClr val="103C55"/>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jackson-jost-J-LMPtk8tmg-unsplash.jpg" descr="jackson-jost-J-LMPtk8tmg-unsplash.jpg"/>
          <p:cNvPicPr>
            <a:picLocks noChangeAspect="1"/>
          </p:cNvPicPr>
          <p:nvPr/>
        </p:nvPicPr>
        <p:blipFill>
          <a:blip r:embed="rId2"/>
          <a:srcRect l="22205" t="14697" r="25635" b="26399"/>
          <a:stretch>
            <a:fillRect/>
          </a:stretch>
        </p:blipFill>
        <p:spPr>
          <a:xfrm>
            <a:off x="-4518" y="-21996"/>
            <a:ext cx="13013836" cy="9797592"/>
          </a:xfrm>
          <a:prstGeom prst="rect">
            <a:avLst/>
          </a:prstGeom>
          <a:ln w="12700">
            <a:miter lim="400000"/>
          </a:ln>
        </p:spPr>
      </p:pic>
      <p:pic>
        <p:nvPicPr>
          <p:cNvPr id="177" name="LOGO_novartis_weiss.png" descr="LOGO_novartis_weiss.png"/>
          <p:cNvPicPr>
            <a:picLocks noChangeAspect="1"/>
          </p:cNvPicPr>
          <p:nvPr/>
        </p:nvPicPr>
        <p:blipFill>
          <a:blip r:embed="rId3"/>
          <a:srcRect t="26397" b="26397"/>
          <a:stretch>
            <a:fillRect/>
          </a:stretch>
        </p:blipFill>
        <p:spPr>
          <a:xfrm>
            <a:off x="5558227" y="3487558"/>
            <a:ext cx="6046359" cy="989602"/>
          </a:xfrm>
          <a:prstGeom prst="rect">
            <a:avLst/>
          </a:prstGeom>
          <a:ln w="12700">
            <a:miter lim="400000"/>
          </a:ln>
        </p:spPr>
      </p:pic>
      <p:pic>
        <p:nvPicPr>
          <p:cNvPr id="178" name="LOGO_syngenta_weiss.png" descr="LOGO_syngenta_weiss.png"/>
          <p:cNvPicPr>
            <a:picLocks noChangeAspect="1"/>
          </p:cNvPicPr>
          <p:nvPr/>
        </p:nvPicPr>
        <p:blipFill>
          <a:blip r:embed="rId4"/>
          <a:srcRect t="1881" b="1881"/>
          <a:stretch>
            <a:fillRect/>
          </a:stretch>
        </p:blipFill>
        <p:spPr>
          <a:xfrm>
            <a:off x="9142202" y="1619230"/>
            <a:ext cx="3003095" cy="958543"/>
          </a:xfrm>
          <a:prstGeom prst="rect">
            <a:avLst/>
          </a:prstGeom>
          <a:ln w="12700">
            <a:miter lim="400000"/>
          </a:ln>
        </p:spPr>
      </p:pic>
      <p:pic>
        <p:nvPicPr>
          <p:cNvPr id="179" name="Bild" descr="Bild"/>
          <p:cNvPicPr>
            <a:picLocks noChangeAspect="1"/>
          </p:cNvPicPr>
          <p:nvPr/>
        </p:nvPicPr>
        <p:blipFill>
          <a:blip r:embed="rId5"/>
          <a:stretch>
            <a:fillRect/>
          </a:stretch>
        </p:blipFill>
        <p:spPr>
          <a:xfrm>
            <a:off x="515050" y="1703040"/>
            <a:ext cx="4525020" cy="790834"/>
          </a:xfrm>
          <a:prstGeom prst="rect">
            <a:avLst/>
          </a:prstGeom>
          <a:ln w="12700">
            <a:miter lim="400000"/>
          </a:ln>
        </p:spPr>
      </p:pic>
      <p:pic>
        <p:nvPicPr>
          <p:cNvPr id="180" name="Bild" descr="Bild"/>
          <p:cNvPicPr>
            <a:picLocks noChangeAspect="1"/>
          </p:cNvPicPr>
          <p:nvPr/>
        </p:nvPicPr>
        <p:blipFill>
          <a:blip r:embed="rId6"/>
          <a:stretch>
            <a:fillRect/>
          </a:stretch>
        </p:blipFill>
        <p:spPr>
          <a:xfrm>
            <a:off x="6233806" y="875704"/>
            <a:ext cx="1714660" cy="1688462"/>
          </a:xfrm>
          <a:prstGeom prst="rect">
            <a:avLst/>
          </a:prstGeom>
          <a:ln w="12700">
            <a:miter lim="400000"/>
          </a:ln>
        </p:spPr>
      </p:pic>
      <p:pic>
        <p:nvPicPr>
          <p:cNvPr id="181" name="LH_Logo_weiss.png" descr="LH_Logo_weiss.png"/>
          <p:cNvPicPr>
            <a:picLocks noChangeAspect="1"/>
          </p:cNvPicPr>
          <p:nvPr/>
        </p:nvPicPr>
        <p:blipFill>
          <a:blip r:embed="rId7"/>
          <a:stretch>
            <a:fillRect/>
          </a:stretch>
        </p:blipFill>
        <p:spPr>
          <a:xfrm>
            <a:off x="2493859" y="2965019"/>
            <a:ext cx="2251282" cy="1688462"/>
          </a:xfrm>
          <a:prstGeom prst="rect">
            <a:avLst/>
          </a:prstGeom>
          <a:ln w="12700">
            <a:miter lim="400000"/>
          </a:ln>
        </p:spPr>
      </p:pic>
      <p:sp>
        <p:nvSpPr>
          <p:cNvPr id="182" name="Seules les grandes multinationales qui sont impliquées dans des affaires douteuses sont concernées."/>
          <p:cNvSpPr txBox="1">
            <a:spLocks noGrp="1"/>
          </p:cNvSpPr>
          <p:nvPr>
            <p:ph type="title"/>
          </p:nvPr>
        </p:nvSpPr>
        <p:spPr>
          <a:xfrm>
            <a:off x="555814" y="6308287"/>
            <a:ext cx="11893172" cy="3302001"/>
          </a:xfrm>
          <a:prstGeom prst="rect">
            <a:avLst/>
          </a:prstGeom>
        </p:spPr>
        <p:txBody>
          <a:bodyPr>
            <a:normAutofit/>
          </a:bodyPr>
          <a:lstStyle>
            <a:lvl1pPr algn="l">
              <a:lnSpc>
                <a:spcPct val="80000"/>
              </a:lnSpc>
            </a:lvl1pPr>
          </a:lstStyle>
          <a:p>
            <a:r>
              <a:rPr dirty="0"/>
              <a:t>Seules les grandes multinationales impliquées dans des </a:t>
            </a:r>
            <a:r>
              <a:rPr lang="fr-CH" dirty="0"/>
              <a:t>violations de droits humains ou des destructions de l’environnement </a:t>
            </a:r>
            <a:r>
              <a:rPr dirty="0"/>
              <a:t>sont concernées.</a:t>
            </a:r>
          </a:p>
        </p:txBody>
      </p:sp>
    </p:spTree>
    <p:extLst>
      <p:ext uri="{BB962C8B-B14F-4D97-AF65-F5344CB8AC3E}">
        <p14:creationId xmlns:p14="http://schemas.microsoft.com/office/powerpoint/2010/main" val="2499873654"/>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pita-Bold"/>
        <a:ea typeface="Capita-Bold"/>
        <a:cs typeface="Capita-Bold"/>
      </a:majorFont>
      <a:minorFont>
        <a:latin typeface="Capita-Bold"/>
        <a:ea typeface="Capita-Bold"/>
        <a:cs typeface="Capita-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100"/>
          </a:spcBef>
          <a:spcAft>
            <a:spcPts val="0"/>
          </a:spcAft>
          <a:buClrTx/>
          <a:buSzTx/>
          <a:buFontTx/>
          <a:buNone/>
          <a:tabLst/>
          <a:defRPr kumimoji="0" sz="4200" b="0" i="0" u="none" strike="noStrike" cap="none" spc="84" normalizeH="0" baseline="0">
            <a:ln>
              <a:noFill/>
            </a:ln>
            <a:solidFill>
              <a:srgbClr val="FFFFFF"/>
            </a:solidFill>
            <a:effectLst/>
            <a:uFillTx/>
            <a:latin typeface="Capita-Regular"/>
            <a:ea typeface="Capita-Regular"/>
            <a:cs typeface="Capita-Regular"/>
            <a:sym typeface="Capita-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pita-Bold"/>
        <a:ea typeface="Capita-Bold"/>
        <a:cs typeface="Capita-Bold"/>
      </a:majorFont>
      <a:minorFont>
        <a:latin typeface="Capita-Bold"/>
        <a:ea typeface="Capita-Bold"/>
        <a:cs typeface="Capita-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100"/>
          </a:spcBef>
          <a:spcAft>
            <a:spcPts val="0"/>
          </a:spcAft>
          <a:buClrTx/>
          <a:buSzTx/>
          <a:buFontTx/>
          <a:buNone/>
          <a:tabLst/>
          <a:defRPr kumimoji="0" sz="4200" b="0" i="0" u="none" strike="noStrike" cap="none" spc="84" normalizeH="0" baseline="0">
            <a:ln>
              <a:noFill/>
            </a:ln>
            <a:solidFill>
              <a:srgbClr val="FFFFFF"/>
            </a:solidFill>
            <a:effectLst/>
            <a:uFillTx/>
            <a:latin typeface="Capita-Regular"/>
            <a:ea typeface="Capita-Regular"/>
            <a:cs typeface="Capita-Regular"/>
            <a:sym typeface="Capita-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555</Words>
  <Application>Microsoft Macintosh PowerPoint</Application>
  <PresentationFormat>Benutzerdefiniert</PresentationFormat>
  <Paragraphs>40</Paragraphs>
  <Slides>12</Slides>
  <Notes>6</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12</vt:i4>
      </vt:variant>
    </vt:vector>
  </HeadingPairs>
  <TitlesOfParts>
    <vt:vector size="22" baseType="lpstr">
      <vt:lpstr>Capita-Bold</vt:lpstr>
      <vt:lpstr>Capita-Medium</vt:lpstr>
      <vt:lpstr>Capita-Regular</vt:lpstr>
      <vt:lpstr>Arial</vt:lpstr>
      <vt:lpstr>Helvetica</vt:lpstr>
      <vt:lpstr>Helvetica Light</vt:lpstr>
      <vt:lpstr>Helvetica Neue</vt:lpstr>
      <vt:lpstr>Open Sans</vt:lpstr>
      <vt:lpstr>Open Sans Light</vt:lpstr>
      <vt:lpstr>White</vt:lpstr>
      <vt:lpstr>PowerPoint-Präsentation</vt:lpstr>
      <vt:lpstr>Pourquoi l’initiative pour des multinationales responsables  est-elle nécessaire ?</vt:lpstr>
      <vt:lpstr>PowerPoint-Präsentation</vt:lpstr>
      <vt:lpstr>PowerPoint-Präsentation</vt:lpstr>
      <vt:lpstr>PowerPoint-Präsentation</vt:lpstr>
      <vt:lpstr>Que demande l’initiative pour des multinationales responsables ?</vt:lpstr>
      <vt:lpstr>PowerPoint-Präsentation</vt:lpstr>
      <vt:lpstr>Pour la grande majorité  des entreprises, cela ne changera rien.</vt:lpstr>
      <vt:lpstr>Seules les grandes multinationales impliquées dans des violations de droits humains ou des destructions de l’environnement sont concernées.</vt:lpstr>
      <vt:lpstr>Large soutien de l’église</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Seraina Patzen</dc:creator>
  <cp:lastModifiedBy>Florian Glaser</cp:lastModifiedBy>
  <cp:revision>51</cp:revision>
  <dcterms:modified xsi:type="dcterms:W3CDTF">2020-10-20T09:33:25Z</dcterms:modified>
</cp:coreProperties>
</file>